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64" r:id="rId3"/>
    <p:sldId id="266" r:id="rId4"/>
    <p:sldId id="267" r:id="rId5"/>
    <p:sldId id="288" r:id="rId6"/>
    <p:sldId id="268" r:id="rId7"/>
    <p:sldId id="269" r:id="rId8"/>
    <p:sldId id="270" r:id="rId9"/>
    <p:sldId id="271" r:id="rId10"/>
    <p:sldId id="272" r:id="rId11"/>
    <p:sldId id="289" r:id="rId12"/>
    <p:sldId id="273" r:id="rId13"/>
    <p:sldId id="274" r:id="rId14"/>
    <p:sldId id="275" r:id="rId15"/>
    <p:sldId id="276" r:id="rId16"/>
    <p:sldId id="277" r:id="rId17"/>
    <p:sldId id="290" r:id="rId18"/>
    <p:sldId id="278" r:id="rId19"/>
    <p:sldId id="279" r:id="rId20"/>
    <p:sldId id="280" r:id="rId21"/>
    <p:sldId id="265" r:id="rId22"/>
    <p:sldId id="257" r:id="rId23"/>
    <p:sldId id="291" r:id="rId24"/>
    <p:sldId id="258" r:id="rId25"/>
    <p:sldId id="262" r:id="rId26"/>
    <p:sldId id="263" r:id="rId27"/>
    <p:sldId id="281" r:id="rId28"/>
    <p:sldId id="282" r:id="rId29"/>
    <p:sldId id="292" r:id="rId30"/>
    <p:sldId id="283" r:id="rId31"/>
    <p:sldId id="284" r:id="rId32"/>
    <p:sldId id="285" r:id="rId33"/>
    <p:sldId id="259" r:id="rId34"/>
    <p:sldId id="260"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varScale="1">
        <p:scale>
          <a:sx n="86" d="100"/>
          <a:sy n="86" d="100"/>
        </p:scale>
        <p:origin x="6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Inflation\Inflation%20Summary%202.2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20-%202.2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20-%202.2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US%20Fiscal%20Policy\US%20Fiscal%20Policy%20Summary%20-%202.2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redit%20Cycle\US%20Credit%20Cycle%20Summary%202.2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redit%20Cycle\US%20Credit%20Cycle%20Summary%202.2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redit%20Cycle\US%20Credit%20Cycle%20Summary%202.28.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Inflation\Inflation%20Summary%202.2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Inflation\Inflation%20Summary%202.2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entral%20Bank%20Omnipotence\Central%20Bank%20Omnipotence%20Summary%20-%202.2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entral%20Bank%20Omnipotence\Central%20Bank%20Omnipotence%20Summary%20-%202.2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Central%20Bank%20Omnipotence\Central%20Bank%20Omnipotence%20Summary%20-%202.2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Trade%20and%20Tariffs\Trade%20and%20Tariffs%20Summary%202.2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Trade%20and%20Tariffs\Trade%20and%20Tariffs%20Summary%202.2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illi\Box\Publishing\Professional\Pro%20Trackers\October%2031%202018\Trade%20and%20Tariffs\Trade%20and%20Tariffs%20Summary%202.2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Cohesion</a:t>
            </a:r>
          </a:p>
          <a:p>
            <a:pPr>
              <a:defRPr/>
            </a:pPr>
            <a:r>
              <a:rPr lang="en-US"/>
              <a:t>Inflation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Inflation!$E$4</c:f>
              <c:strCache>
                <c:ptCount val="1"/>
                <c:pt idx="0">
                  <c:v>Attention</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Inflation!$E$18:$E$31</c:f>
              <c:numCache>
                <c:formatCode>0.00</c:formatCode>
                <c:ptCount val="14"/>
                <c:pt idx="0">
                  <c:v>0.19694947560540066</c:v>
                </c:pt>
                <c:pt idx="1">
                  <c:v>0.21728607624388263</c:v>
                </c:pt>
                <c:pt idx="2">
                  <c:v>0.15683467586977895</c:v>
                </c:pt>
                <c:pt idx="3">
                  <c:v>0.21582185535695841</c:v>
                </c:pt>
                <c:pt idx="4">
                  <c:v>0.23077885731843426</c:v>
                </c:pt>
                <c:pt idx="5">
                  <c:v>0.31220023079495896</c:v>
                </c:pt>
                <c:pt idx="6">
                  <c:v>0.34518561052210645</c:v>
                </c:pt>
                <c:pt idx="7">
                  <c:v>0.36600087122055447</c:v>
                </c:pt>
                <c:pt idx="8">
                  <c:v>0.37098047812956098</c:v>
                </c:pt>
                <c:pt idx="9">
                  <c:v>0.29308745285647003</c:v>
                </c:pt>
                <c:pt idx="10">
                  <c:v>0.28113489553724608</c:v>
                </c:pt>
                <c:pt idx="11">
                  <c:v>0.12344620060790275</c:v>
                </c:pt>
                <c:pt idx="12">
                  <c:v>0.21016666666666664</c:v>
                </c:pt>
                <c:pt idx="13">
                  <c:v>0.25320304182509507</c:v>
                </c:pt>
              </c:numCache>
            </c:numRef>
          </c:val>
          <c:smooth val="0"/>
          <c:extLst>
            <c:ext xmlns:c16="http://schemas.microsoft.com/office/drawing/2014/chart" uri="{C3380CC4-5D6E-409C-BE32-E72D297353CC}">
              <c16:uniqueId val="{00000000-FE67-4D38-A719-DCD94213C339}"/>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Cohesion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Cohesion</a:t>
            </a:r>
          </a:p>
          <a:p>
            <a:pPr>
              <a:defRPr/>
            </a:pPr>
            <a:r>
              <a:rPr lang="en-US"/>
              <a:t>US Fiscal Policy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Inflation!$E$4</c:f>
              <c:strCache>
                <c:ptCount val="1"/>
                <c:pt idx="0">
                  <c:v>Attention</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Inflation!$E$18:$E$31</c:f>
              <c:numCache>
                <c:formatCode>0.00</c:formatCode>
                <c:ptCount val="14"/>
                <c:pt idx="0">
                  <c:v>2.3566666666666666E-2</c:v>
                </c:pt>
                <c:pt idx="1">
                  <c:v>1.9799999999999998E-2</c:v>
                </c:pt>
                <c:pt idx="2">
                  <c:v>4.6399999999999997E-2</c:v>
                </c:pt>
                <c:pt idx="3">
                  <c:v>3.7899999999999996E-2</c:v>
                </c:pt>
                <c:pt idx="4">
                  <c:v>3.6833333333333336E-2</c:v>
                </c:pt>
                <c:pt idx="5">
                  <c:v>3.5966666666666668E-2</c:v>
                </c:pt>
                <c:pt idx="6">
                  <c:v>0.14016666666666666</c:v>
                </c:pt>
                <c:pt idx="7">
                  <c:v>0.26530000000000004</c:v>
                </c:pt>
                <c:pt idx="8">
                  <c:v>0.45039999999999997</c:v>
                </c:pt>
                <c:pt idx="9">
                  <c:v>0.34116666666666667</c:v>
                </c:pt>
                <c:pt idx="10">
                  <c:v>0.21656666666666669</c:v>
                </c:pt>
                <c:pt idx="11">
                  <c:v>0.17656666666666668</c:v>
                </c:pt>
                <c:pt idx="12">
                  <c:v>0.34520000000000001</c:v>
                </c:pt>
                <c:pt idx="13">
                  <c:v>0.35037533414337796</c:v>
                </c:pt>
              </c:numCache>
            </c:numRef>
          </c:val>
          <c:smooth val="0"/>
          <c:extLst>
            <c:ext xmlns:c16="http://schemas.microsoft.com/office/drawing/2014/chart" uri="{C3380CC4-5D6E-409C-BE32-E72D297353CC}">
              <c16:uniqueId val="{00000000-E34A-4328-9E25-795543525C6B}"/>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Cohesion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US Fiscal Policy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Inflation!$I$4</c:f>
              <c:strCache>
                <c:ptCount val="1"/>
                <c:pt idx="0">
                  <c:v>Fiat News Terms</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Inflation!$I$18:$I$31</c:f>
              <c:numCache>
                <c:formatCode>0.00%</c:formatCode>
                <c:ptCount val="14"/>
                <c:pt idx="0">
                  <c:v>0.57447774750227065</c:v>
                </c:pt>
                <c:pt idx="1">
                  <c:v>0.60475825019186491</c:v>
                </c:pt>
                <c:pt idx="2">
                  <c:v>0.61776937618147443</c:v>
                </c:pt>
                <c:pt idx="3">
                  <c:v>0.60458129928651894</c:v>
                </c:pt>
                <c:pt idx="4">
                  <c:v>0.61430575035063117</c:v>
                </c:pt>
                <c:pt idx="5">
                  <c:v>0.60769980506822607</c:v>
                </c:pt>
                <c:pt idx="6">
                  <c:v>0.6118047673098751</c:v>
                </c:pt>
                <c:pt idx="7">
                  <c:v>0.60085574572127143</c:v>
                </c:pt>
                <c:pt idx="8">
                  <c:v>0.60705741626794263</c:v>
                </c:pt>
                <c:pt idx="9">
                  <c:v>0.59743824336688012</c:v>
                </c:pt>
                <c:pt idx="10">
                  <c:v>0.59181858603823922</c:v>
                </c:pt>
                <c:pt idx="11">
                  <c:v>0.56095366621682408</c:v>
                </c:pt>
                <c:pt idx="12">
                  <c:v>0.56271519921298574</c:v>
                </c:pt>
                <c:pt idx="13">
                  <c:v>0.56928294573643412</c:v>
                </c:pt>
              </c:numCache>
            </c:numRef>
          </c:val>
          <c:smooth val="0"/>
          <c:extLst>
            <c:ext xmlns:c16="http://schemas.microsoft.com/office/drawing/2014/chart" uri="{C3380CC4-5D6E-409C-BE32-E72D297353CC}">
              <c16:uniqueId val="{00000000-0E7F-4288-8809-209CD436B9F5}"/>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US Fiscal Policy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Inflation!$D$4</c:f>
              <c:strCache>
                <c:ptCount val="1"/>
                <c:pt idx="0">
                  <c:v>Sentiment</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Inflation!$D$18:$D$31</c:f>
              <c:numCache>
                <c:formatCode>0.00%</c:formatCode>
                <c:ptCount val="14"/>
                <c:pt idx="0">
                  <c:v>0.10000000000000002</c:v>
                </c:pt>
                <c:pt idx="1">
                  <c:v>0.12820512820512817</c:v>
                </c:pt>
                <c:pt idx="2">
                  <c:v>-2.5641025641025664E-2</c:v>
                </c:pt>
                <c:pt idx="3">
                  <c:v>-2.5641025641025664E-2</c:v>
                </c:pt>
                <c:pt idx="4">
                  <c:v>0</c:v>
                </c:pt>
                <c:pt idx="5">
                  <c:v>-4.5454545454545497E-2</c:v>
                </c:pt>
                <c:pt idx="6">
                  <c:v>0.14285714285714285</c:v>
                </c:pt>
                <c:pt idx="7">
                  <c:v>-6.6666666666666666E-2</c:v>
                </c:pt>
                <c:pt idx="8">
                  <c:v>-8.6956521739130446E-2</c:v>
                </c:pt>
                <c:pt idx="9">
                  <c:v>-0.26530612244897961</c:v>
                </c:pt>
                <c:pt idx="10">
                  <c:v>-9.5238095238095261E-2</c:v>
                </c:pt>
                <c:pt idx="11" formatCode="General">
                  <c:v>-0.17073170731707318</c:v>
                </c:pt>
                <c:pt idx="12" formatCode="General">
                  <c:v>-2.4390243902439025E-2</c:v>
                </c:pt>
                <c:pt idx="13" formatCode="General">
                  <c:v>8.6956521739130432E-2</c:v>
                </c:pt>
              </c:numCache>
            </c:numRef>
          </c:val>
          <c:smooth val="0"/>
          <c:extLst>
            <c:ext xmlns:c16="http://schemas.microsoft.com/office/drawing/2014/chart" uri="{C3380CC4-5D6E-409C-BE32-E72D297353CC}">
              <c16:uniqueId val="{00000000-2A47-4FE4-B91D-4D2A2647AC86}"/>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Cohesion</a:t>
            </a:r>
          </a:p>
          <a:p>
            <a:pPr>
              <a:defRPr/>
            </a:pPr>
            <a:r>
              <a:rPr lang="en-US"/>
              <a:t>Credit 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CC!$E$4</c:f>
              <c:strCache>
                <c:ptCount val="1"/>
                <c:pt idx="0">
                  <c:v>Attention</c:v>
                </c:pt>
              </c:strCache>
            </c:strRef>
          </c:tx>
          <c:spPr>
            <a:ln w="28575" cap="rnd">
              <a:solidFill>
                <a:schemeClr val="accent6"/>
              </a:solidFill>
              <a:round/>
            </a:ln>
            <a:effectLst/>
          </c:spPr>
          <c:marker>
            <c:symbol val="none"/>
          </c:marker>
          <c:cat>
            <c:numRef>
              <c:f>CC!$A$18:$A$31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CC!$E$18:$E$31</c:f>
              <c:numCache>
                <c:formatCode>0.00</c:formatCode>
                <c:ptCount val="14"/>
                <c:pt idx="0">
                  <c:v>0.46629663218236378</c:v>
                </c:pt>
                <c:pt idx="1">
                  <c:v>0.29552966544304177</c:v>
                </c:pt>
                <c:pt idx="2">
                  <c:v>0.25339307396434502</c:v>
                </c:pt>
                <c:pt idx="3">
                  <c:v>9.2871340657801574E-2</c:v>
                </c:pt>
                <c:pt idx="4">
                  <c:v>0.14476019373327834</c:v>
                </c:pt>
                <c:pt idx="5">
                  <c:v>6.2888848704038575E-2</c:v>
                </c:pt>
                <c:pt idx="6">
                  <c:v>8.7668886833179152E-2</c:v>
                </c:pt>
                <c:pt idx="7">
                  <c:v>5.4616763505663156E-2</c:v>
                </c:pt>
                <c:pt idx="8">
                  <c:v>5.4930932528597494E-2</c:v>
                </c:pt>
                <c:pt idx="9">
                  <c:v>2.6322995235562512E-2</c:v>
                </c:pt>
                <c:pt idx="10">
                  <c:v>5.1404791010091995E-2</c:v>
                </c:pt>
                <c:pt idx="11">
                  <c:v>0.11305728865382432</c:v>
                </c:pt>
                <c:pt idx="12">
                  <c:v>0.14179633911368014</c:v>
                </c:pt>
                <c:pt idx="13">
                  <c:v>0.10322263374485596</c:v>
                </c:pt>
              </c:numCache>
            </c:numRef>
          </c:val>
          <c:smooth val="0"/>
          <c:extLst>
            <c:ext xmlns:c16="http://schemas.microsoft.com/office/drawing/2014/chart" uri="{C3380CC4-5D6E-409C-BE32-E72D297353CC}">
              <c16:uniqueId val="{00000000-8545-4E44-842F-F45A9C861D45}"/>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dirty="0"/>
                  <a:t>Cohesion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Credit 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CC!$I$4</c:f>
              <c:strCache>
                <c:ptCount val="1"/>
                <c:pt idx="0">
                  <c:v>Fiat News Terms</c:v>
                </c:pt>
              </c:strCache>
            </c:strRef>
          </c:tx>
          <c:spPr>
            <a:ln w="28575" cap="rnd">
              <a:solidFill>
                <a:schemeClr val="accent6"/>
              </a:solidFill>
              <a:round/>
            </a:ln>
            <a:effectLst/>
          </c:spPr>
          <c:marker>
            <c:symbol val="none"/>
          </c:marker>
          <c:cat>
            <c:numRef>
              <c:f>CC!$A$18:$A$31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CC!$I$18:$I$31</c:f>
              <c:numCache>
                <c:formatCode>0.00%</c:formatCode>
                <c:ptCount val="14"/>
                <c:pt idx="0">
                  <c:v>0.58615611192930783</c:v>
                </c:pt>
                <c:pt idx="1">
                  <c:v>0.59547840129188534</c:v>
                </c:pt>
                <c:pt idx="2">
                  <c:v>0.60831361946603579</c:v>
                </c:pt>
                <c:pt idx="3">
                  <c:v>0.60899094437257439</c:v>
                </c:pt>
                <c:pt idx="4">
                  <c:v>0.61125485122897805</c:v>
                </c:pt>
                <c:pt idx="5">
                  <c:v>0.61121553884711777</c:v>
                </c:pt>
                <c:pt idx="6">
                  <c:v>0.61781249999999999</c:v>
                </c:pt>
                <c:pt idx="7">
                  <c:v>0.61105722599418044</c:v>
                </c:pt>
                <c:pt idx="8">
                  <c:v>0.59941804073714844</c:v>
                </c:pt>
                <c:pt idx="9">
                  <c:v>0.62496204069237782</c:v>
                </c:pt>
                <c:pt idx="10">
                  <c:v>0.64004914004914004</c:v>
                </c:pt>
                <c:pt idx="11">
                  <c:v>0.63663563829787229</c:v>
                </c:pt>
                <c:pt idx="12">
                  <c:v>0.58815958815958813</c:v>
                </c:pt>
                <c:pt idx="13">
                  <c:v>0.58425584255842555</c:v>
                </c:pt>
              </c:numCache>
            </c:numRef>
          </c:val>
          <c:smooth val="0"/>
          <c:extLst>
            <c:ext xmlns:c16="http://schemas.microsoft.com/office/drawing/2014/chart" uri="{C3380CC4-5D6E-409C-BE32-E72D297353CC}">
              <c16:uniqueId val="{00000000-1FFB-44F5-A6BC-4FE471082D71}"/>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Credit 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CC!$D$4</c:f>
              <c:strCache>
                <c:ptCount val="1"/>
                <c:pt idx="0">
                  <c:v>Sentiment</c:v>
                </c:pt>
              </c:strCache>
            </c:strRef>
          </c:tx>
          <c:spPr>
            <a:ln w="28575" cap="rnd">
              <a:solidFill>
                <a:schemeClr val="accent6"/>
              </a:solidFill>
              <a:round/>
            </a:ln>
            <a:effectLst/>
          </c:spPr>
          <c:marker>
            <c:symbol val="none"/>
          </c:marker>
          <c:cat>
            <c:numRef>
              <c:f>CC!$A$18:$A$31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CC!$D$18:$D$31</c:f>
              <c:numCache>
                <c:formatCode>0.00%</c:formatCode>
                <c:ptCount val="14"/>
                <c:pt idx="0">
                  <c:v>0.28301886792452835</c:v>
                </c:pt>
                <c:pt idx="1">
                  <c:v>5.2631578947368376E-2</c:v>
                </c:pt>
                <c:pt idx="2">
                  <c:v>5.4545454545454487E-2</c:v>
                </c:pt>
                <c:pt idx="3">
                  <c:v>0.17857142857142858</c:v>
                </c:pt>
                <c:pt idx="4">
                  <c:v>0.15384615384615383</c:v>
                </c:pt>
                <c:pt idx="5">
                  <c:v>5.4545454545454487E-2</c:v>
                </c:pt>
                <c:pt idx="6">
                  <c:v>7.6923076923076988E-4</c:v>
                </c:pt>
                <c:pt idx="7">
                  <c:v>0.10714285714285712</c:v>
                </c:pt>
                <c:pt idx="8">
                  <c:v>3.703703703703707E-2</c:v>
                </c:pt>
                <c:pt idx="9">
                  <c:v>0.10714285714285712</c:v>
                </c:pt>
                <c:pt idx="10">
                  <c:v>0.22807017543859648</c:v>
                </c:pt>
                <c:pt idx="11" formatCode="General">
                  <c:v>-3.8461538461538464E-2</c:v>
                </c:pt>
                <c:pt idx="12" formatCode="General">
                  <c:v>1.8867924528301886E-2</c:v>
                </c:pt>
                <c:pt idx="13" formatCode="General">
                  <c:v>0.2857142857142857</c:v>
                </c:pt>
              </c:numCache>
            </c:numRef>
          </c:val>
          <c:smooth val="0"/>
          <c:extLst>
            <c:ext xmlns:c16="http://schemas.microsoft.com/office/drawing/2014/chart" uri="{C3380CC4-5D6E-409C-BE32-E72D297353CC}">
              <c16:uniqueId val="{00000000-D28F-418B-965C-439B5CF91C59}"/>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Inflation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Inflation!$U$4</c:f>
              <c:strCache>
                <c:ptCount val="1"/>
                <c:pt idx="0">
                  <c:v>Fiat News</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Inflation!$U$18:$U$31</c:f>
              <c:numCache>
                <c:formatCode>0.00%</c:formatCode>
                <c:ptCount val="14"/>
                <c:pt idx="0">
                  <c:v>0.36246786632390743</c:v>
                </c:pt>
                <c:pt idx="1">
                  <c:v>0.39496314496314494</c:v>
                </c:pt>
                <c:pt idx="2">
                  <c:v>0.41139240506329117</c:v>
                </c:pt>
                <c:pt idx="3">
                  <c:v>0.42377260981912146</c:v>
                </c:pt>
                <c:pt idx="4">
                  <c:v>0.40233236151603496</c:v>
                </c:pt>
                <c:pt idx="5">
                  <c:v>0.38989169675090252</c:v>
                </c:pt>
                <c:pt idx="6">
                  <c:v>0.36750651607298002</c:v>
                </c:pt>
                <c:pt idx="7">
                  <c:v>0.38392050587172538</c:v>
                </c:pt>
                <c:pt idx="8">
                  <c:v>0.3782207097715119</c:v>
                </c:pt>
                <c:pt idx="9">
                  <c:v>0.37385573050164772</c:v>
                </c:pt>
                <c:pt idx="10">
                  <c:v>0.33411528150134046</c:v>
                </c:pt>
                <c:pt idx="11">
                  <c:v>0.31363496460449369</c:v>
                </c:pt>
                <c:pt idx="12">
                  <c:v>0.30043227665706052</c:v>
                </c:pt>
                <c:pt idx="13">
                  <c:v>0.33394495412844039</c:v>
                </c:pt>
              </c:numCache>
            </c:numRef>
          </c:val>
          <c:smooth val="0"/>
          <c:extLst>
            <c:ext xmlns:c16="http://schemas.microsoft.com/office/drawing/2014/chart" uri="{C3380CC4-5D6E-409C-BE32-E72D297353CC}">
              <c16:uniqueId val="{00000000-1DCB-4881-A57D-CE27DAEF4CF4}"/>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Inflation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Inflation!$F$4</c:f>
              <c:strCache>
                <c:ptCount val="1"/>
                <c:pt idx="0">
                  <c:v>Sentiment</c:v>
                </c:pt>
              </c:strCache>
            </c:strRef>
          </c:tx>
          <c:spPr>
            <a:ln w="28575" cap="rnd">
              <a:solidFill>
                <a:schemeClr val="accent6"/>
              </a:solidFill>
              <a:round/>
            </a:ln>
            <a:effectLst/>
          </c:spPr>
          <c:marker>
            <c:symbol val="none"/>
          </c:marker>
          <c:cat>
            <c:numRef>
              <c:f>Inflation!$A$18:$A$31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Inflation!$F$18:$F$31</c:f>
              <c:numCache>
                <c:formatCode>0%</c:formatCode>
                <c:ptCount val="14"/>
                <c:pt idx="0">
                  <c:v>-0.12595520421607376</c:v>
                </c:pt>
                <c:pt idx="1">
                  <c:v>-0.1940403105990525</c:v>
                </c:pt>
                <c:pt idx="2">
                  <c:v>-0.31651505807379998</c:v>
                </c:pt>
                <c:pt idx="3">
                  <c:v>-0.46086288416075649</c:v>
                </c:pt>
                <c:pt idx="4">
                  <c:v>-0.45944444444444438</c:v>
                </c:pt>
                <c:pt idx="5">
                  <c:v>-0.48615384615384616</c:v>
                </c:pt>
                <c:pt idx="6">
                  <c:v>-0.46666666666666662</c:v>
                </c:pt>
                <c:pt idx="7">
                  <c:v>-0.51851851851851849</c:v>
                </c:pt>
                <c:pt idx="8">
                  <c:v>-0.51851851851851849</c:v>
                </c:pt>
                <c:pt idx="9">
                  <c:v>-0.5596409181314842</c:v>
                </c:pt>
                <c:pt idx="10">
                  <c:v>-0.52830188679245282</c:v>
                </c:pt>
                <c:pt idx="11">
                  <c:v>-0.55571125902941132</c:v>
                </c:pt>
                <c:pt idx="12">
                  <c:v>-0.55121889604648222</c:v>
                </c:pt>
                <c:pt idx="13">
                  <c:v>-0.55460544660284417</c:v>
                </c:pt>
              </c:numCache>
            </c:numRef>
          </c:val>
          <c:smooth val="0"/>
          <c:extLst>
            <c:ext xmlns:c16="http://schemas.microsoft.com/office/drawing/2014/chart" uri="{C3380CC4-5D6E-409C-BE32-E72D297353CC}">
              <c16:uniqueId val="{00000000-08CE-453D-847D-6C55A7DEF808}"/>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Index</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Cohesion</a:t>
            </a:r>
          </a:p>
          <a:p>
            <a:pPr>
              <a:defRPr/>
            </a:pPr>
            <a:r>
              <a:rPr lang="en-US"/>
              <a:t>Central Bank Omnipotence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CBO!$E$4</c:f>
              <c:strCache>
                <c:ptCount val="1"/>
                <c:pt idx="0">
                  <c:v>Attention</c:v>
                </c:pt>
              </c:strCache>
            </c:strRef>
          </c:tx>
          <c:spPr>
            <a:ln w="28575" cap="rnd">
              <a:solidFill>
                <a:schemeClr val="accent6"/>
              </a:solidFill>
              <a:round/>
            </a:ln>
            <a:effectLst/>
          </c:spPr>
          <c:marker>
            <c:symbol val="none"/>
          </c:marker>
          <c:cat>
            <c:numRef>
              <c:f>CBO!$A$18:$A$31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formatCode="d\-mmm\-yy">
                  <c:v>43496</c:v>
                </c:pt>
                <c:pt idx="13">
                  <c:v>43524</c:v>
                </c:pt>
              </c:numCache>
            </c:numRef>
          </c:cat>
          <c:val>
            <c:numRef>
              <c:f>CBO!$E$18:$E$31</c:f>
              <c:numCache>
                <c:formatCode>0.00</c:formatCode>
                <c:ptCount val="14"/>
                <c:pt idx="0">
                  <c:v>0.18051532453809152</c:v>
                </c:pt>
                <c:pt idx="1">
                  <c:v>0.23803253528648149</c:v>
                </c:pt>
                <c:pt idx="2">
                  <c:v>0.19356886332546627</c:v>
                </c:pt>
                <c:pt idx="3">
                  <c:v>0.28198513760835747</c:v>
                </c:pt>
                <c:pt idx="4">
                  <c:v>0.32661042810560775</c:v>
                </c:pt>
                <c:pt idx="5">
                  <c:v>0.38783186295509142</c:v>
                </c:pt>
                <c:pt idx="6">
                  <c:v>0.33722221466354746</c:v>
                </c:pt>
                <c:pt idx="7">
                  <c:v>0.31188022329681092</c:v>
                </c:pt>
                <c:pt idx="8">
                  <c:v>0.20384443678222933</c:v>
                </c:pt>
                <c:pt idx="9">
                  <c:v>0.16827369020516589</c:v>
                </c:pt>
                <c:pt idx="10">
                  <c:v>0.25155634040942226</c:v>
                </c:pt>
                <c:pt idx="11">
                  <c:v>0.32774456594839402</c:v>
                </c:pt>
                <c:pt idx="12">
                  <c:v>0.37041649341649346</c:v>
                </c:pt>
                <c:pt idx="13">
                  <c:v>0.44222855675398048</c:v>
                </c:pt>
              </c:numCache>
            </c:numRef>
          </c:val>
          <c:smooth val="0"/>
          <c:extLst>
            <c:ext xmlns:c16="http://schemas.microsoft.com/office/drawing/2014/chart" uri="{C3380CC4-5D6E-409C-BE32-E72D297353CC}">
              <c16:uniqueId val="{00000000-8DEC-4723-AA08-016EF5BF1E8F}"/>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Cohesion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Central Bank Omnipotence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CBO!$I$4</c:f>
              <c:strCache>
                <c:ptCount val="1"/>
                <c:pt idx="0">
                  <c:v>Fiat News Terms</c:v>
                </c:pt>
              </c:strCache>
            </c:strRef>
          </c:tx>
          <c:spPr>
            <a:ln w="28575" cap="rnd">
              <a:solidFill>
                <a:schemeClr val="accent6"/>
              </a:solidFill>
              <a:round/>
            </a:ln>
            <a:effectLst/>
          </c:spPr>
          <c:marker>
            <c:symbol val="none"/>
          </c:marker>
          <c:cat>
            <c:numRef>
              <c:f>CBO!$A$18:$A$31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formatCode="d\-mmm\-yy">
                  <c:v>43496</c:v>
                </c:pt>
                <c:pt idx="13">
                  <c:v>43524</c:v>
                </c:pt>
              </c:numCache>
            </c:numRef>
          </c:cat>
          <c:val>
            <c:numRef>
              <c:f>CBO!$I$18:$I$31</c:f>
              <c:numCache>
                <c:formatCode>0.00%</c:formatCode>
                <c:ptCount val="14"/>
                <c:pt idx="0">
                  <c:v>0.34672435105067984</c:v>
                </c:pt>
                <c:pt idx="1">
                  <c:v>0.38239247311827956</c:v>
                </c:pt>
                <c:pt idx="2">
                  <c:v>0.4004589787722318</c:v>
                </c:pt>
                <c:pt idx="3">
                  <c:v>0.40736478711162255</c:v>
                </c:pt>
                <c:pt idx="4">
                  <c:v>0.39166209544706526</c:v>
                </c:pt>
                <c:pt idx="5">
                  <c:v>0.37413713759779105</c:v>
                </c:pt>
                <c:pt idx="6">
                  <c:v>0.35686941726924715</c:v>
                </c:pt>
                <c:pt idx="7">
                  <c:v>0.36160137752905724</c:v>
                </c:pt>
                <c:pt idx="8">
                  <c:v>0.3650246305418719</c:v>
                </c:pt>
                <c:pt idx="9">
                  <c:v>0.37800208840932825</c:v>
                </c:pt>
                <c:pt idx="10">
                  <c:v>0.33368756641870351</c:v>
                </c:pt>
                <c:pt idx="11">
                  <c:v>0.30914893617021277</c:v>
                </c:pt>
                <c:pt idx="12">
                  <c:v>0.29956521739130437</c:v>
                </c:pt>
                <c:pt idx="13">
                  <c:v>0.33023255813953489</c:v>
                </c:pt>
              </c:numCache>
            </c:numRef>
          </c:val>
          <c:smooth val="0"/>
          <c:extLst>
            <c:ext xmlns:c16="http://schemas.microsoft.com/office/drawing/2014/chart" uri="{C3380CC4-5D6E-409C-BE32-E72D297353CC}">
              <c16:uniqueId val="{00000000-AADA-4CD7-8626-48836BFAD82F}"/>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Central Bank Omnipotence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CBO!$D$4</c:f>
              <c:strCache>
                <c:ptCount val="1"/>
                <c:pt idx="0">
                  <c:v>Sentiment</c:v>
                </c:pt>
              </c:strCache>
            </c:strRef>
          </c:tx>
          <c:spPr>
            <a:ln w="28575" cap="rnd">
              <a:solidFill>
                <a:schemeClr val="accent6"/>
              </a:solidFill>
              <a:round/>
            </a:ln>
            <a:effectLst/>
          </c:spPr>
          <c:marker>
            <c:symbol val="none"/>
          </c:marker>
          <c:cat>
            <c:numRef>
              <c:f>CBO!$A$18:$A$31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formatCode="d\-mmm\-yy">
                  <c:v>43496</c:v>
                </c:pt>
                <c:pt idx="13">
                  <c:v>43524</c:v>
                </c:pt>
              </c:numCache>
            </c:numRef>
          </c:cat>
          <c:val>
            <c:numRef>
              <c:f>CBO!$D$18:$D$31</c:f>
              <c:numCache>
                <c:formatCode>0.00%</c:formatCode>
                <c:ptCount val="14"/>
                <c:pt idx="0">
                  <c:v>4.7619047619047596E-2</c:v>
                </c:pt>
                <c:pt idx="1">
                  <c:v>-0.31914893617021278</c:v>
                </c:pt>
                <c:pt idx="2">
                  <c:v>-0.41176470588235292</c:v>
                </c:pt>
                <c:pt idx="3" formatCode="0.00">
                  <c:v>-0.4509803921568627</c:v>
                </c:pt>
                <c:pt idx="4">
                  <c:v>-0.33333333333333337</c:v>
                </c:pt>
                <c:pt idx="5">
                  <c:v>-0.51851851851851838</c:v>
                </c:pt>
                <c:pt idx="6">
                  <c:v>-0.5</c:v>
                </c:pt>
                <c:pt idx="7">
                  <c:v>-0.53846153846153855</c:v>
                </c:pt>
                <c:pt idx="8">
                  <c:v>-0.47169811320754712</c:v>
                </c:pt>
                <c:pt idx="9">
                  <c:v>-0.53846153846153855</c:v>
                </c:pt>
                <c:pt idx="10" formatCode="0.0000">
                  <c:v>-0.43396226415094341</c:v>
                </c:pt>
                <c:pt idx="11" formatCode="0.0000">
                  <c:v>-0.59322033898305082</c:v>
                </c:pt>
                <c:pt idx="12" formatCode="General">
                  <c:v>-0.39622641509433965</c:v>
                </c:pt>
                <c:pt idx="13" formatCode="General">
                  <c:v>-0.25</c:v>
                </c:pt>
              </c:numCache>
            </c:numRef>
          </c:val>
          <c:smooth val="0"/>
          <c:extLst>
            <c:ext xmlns:c16="http://schemas.microsoft.com/office/drawing/2014/chart" uri="{C3380CC4-5D6E-409C-BE32-E72D297353CC}">
              <c16:uniqueId val="{00000000-7BD6-4836-9D79-8E1CE02DC588}"/>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Cohesion</a:t>
            </a:r>
          </a:p>
          <a:p>
            <a:pPr>
              <a:defRPr/>
            </a:pPr>
            <a:r>
              <a:rPr lang="en-US"/>
              <a:t>Trade and Tariffs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TT!$E$4</c:f>
              <c:strCache>
                <c:ptCount val="1"/>
                <c:pt idx="0">
                  <c:v>Attention</c:v>
                </c:pt>
              </c:strCache>
            </c:strRef>
          </c:tx>
          <c:spPr>
            <a:ln w="28575" cap="rnd">
              <a:solidFill>
                <a:schemeClr val="accent6"/>
              </a:solidFill>
              <a:round/>
            </a:ln>
            <a:effectLst/>
          </c:spPr>
          <c:marker>
            <c:symbol val="none"/>
          </c:marker>
          <c:cat>
            <c:numRef>
              <c:f>TT!$A$18:$A$31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TT!$E$18:$E$31</c:f>
              <c:numCache>
                <c:formatCode>0.00</c:formatCode>
                <c:ptCount val="14"/>
                <c:pt idx="0">
                  <c:v>0.35983333333333328</c:v>
                </c:pt>
                <c:pt idx="1">
                  <c:v>0.46710000000000002</c:v>
                </c:pt>
                <c:pt idx="2">
                  <c:v>0.35440000000000005</c:v>
                </c:pt>
                <c:pt idx="3">
                  <c:v>0.33023333333333332</c:v>
                </c:pt>
                <c:pt idx="4">
                  <c:v>0.17353333333333334</c:v>
                </c:pt>
                <c:pt idx="5">
                  <c:v>0.25843333333333335</c:v>
                </c:pt>
                <c:pt idx="6">
                  <c:v>0.16113333333333335</c:v>
                </c:pt>
                <c:pt idx="7">
                  <c:v>0.14333333333333334</c:v>
                </c:pt>
                <c:pt idx="8">
                  <c:v>3.4466666666666666E-2</c:v>
                </c:pt>
                <c:pt idx="9">
                  <c:v>6.133333333333333E-2</c:v>
                </c:pt>
                <c:pt idx="10">
                  <c:v>0.27423333333333333</c:v>
                </c:pt>
                <c:pt idx="11">
                  <c:v>0.42460000000000003</c:v>
                </c:pt>
                <c:pt idx="12">
                  <c:v>0.54246666666666665</c:v>
                </c:pt>
                <c:pt idx="13">
                  <c:v>0.44812882882882893</c:v>
                </c:pt>
              </c:numCache>
            </c:numRef>
          </c:val>
          <c:smooth val="0"/>
          <c:extLst>
            <c:ext xmlns:c16="http://schemas.microsoft.com/office/drawing/2014/chart" uri="{C3380CC4-5D6E-409C-BE32-E72D297353CC}">
              <c16:uniqueId val="{00000000-B6CD-4E6D-9F56-B0CC75DD95E6}"/>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Cohesion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Fiat News Index</a:t>
            </a:r>
          </a:p>
          <a:p>
            <a:pPr>
              <a:defRPr/>
            </a:pPr>
            <a:r>
              <a:rPr lang="en-US"/>
              <a:t>Trade and Tariffs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TT!$I$4</c:f>
              <c:strCache>
                <c:ptCount val="1"/>
                <c:pt idx="0">
                  <c:v>Fiat News Terms</c:v>
                </c:pt>
              </c:strCache>
            </c:strRef>
          </c:tx>
          <c:spPr>
            <a:ln w="28575" cap="rnd">
              <a:solidFill>
                <a:schemeClr val="accent6"/>
              </a:solidFill>
              <a:round/>
            </a:ln>
            <a:effectLst/>
          </c:spPr>
          <c:marker>
            <c:symbol val="none"/>
          </c:marker>
          <c:cat>
            <c:numRef>
              <c:f>TT!$A$18:$A$31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TT!$I$18:$I$31</c:f>
              <c:numCache>
                <c:formatCode>0.00%</c:formatCode>
                <c:ptCount val="14"/>
                <c:pt idx="0">
                  <c:v>0.33070866141732286</c:v>
                </c:pt>
                <c:pt idx="1">
                  <c:v>0.37892791127541592</c:v>
                </c:pt>
                <c:pt idx="2">
                  <c:v>0.43253712072304712</c:v>
                </c:pt>
                <c:pt idx="3">
                  <c:v>0.42933204259438529</c:v>
                </c:pt>
                <c:pt idx="4">
                  <c:v>0.41644461362771223</c:v>
                </c:pt>
                <c:pt idx="5">
                  <c:v>0.37318712415988681</c:v>
                </c:pt>
                <c:pt idx="6">
                  <c:v>0.35629381286193235</c:v>
                </c:pt>
                <c:pt idx="7">
                  <c:v>0.36188077246011757</c:v>
                </c:pt>
                <c:pt idx="8">
                  <c:v>0.37536000000000003</c:v>
                </c:pt>
                <c:pt idx="9">
                  <c:v>0.39360000000000001</c:v>
                </c:pt>
                <c:pt idx="10">
                  <c:v>0.36724343675417659</c:v>
                </c:pt>
                <c:pt idx="11">
                  <c:v>0.34200000000000003</c:v>
                </c:pt>
                <c:pt idx="12">
                  <c:v>0.34422442244224422</c:v>
                </c:pt>
                <c:pt idx="13">
                  <c:v>0.37370489460521616</c:v>
                </c:pt>
              </c:numCache>
            </c:numRef>
          </c:val>
          <c:smooth val="0"/>
          <c:extLst>
            <c:ext xmlns:c16="http://schemas.microsoft.com/office/drawing/2014/chart" uri="{C3380CC4-5D6E-409C-BE32-E72D297353CC}">
              <c16:uniqueId val="{00000000-AEC8-4740-BC64-A40C10C179FC}"/>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Percentage of Stories</a:t>
                </a:r>
              </a:p>
            </c:rich>
          </c:tx>
          <c:layout>
            <c:manualLayout>
              <c:xMode val="edge"/>
              <c:yMode val="edge"/>
              <c:x val="1.9157088122605363E-2"/>
              <c:y val="0.341882183908046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r>
              <a:rPr lang="en-US"/>
              <a:t>Narrative Sentiment</a:t>
            </a:r>
          </a:p>
          <a:p>
            <a:pPr>
              <a:defRPr/>
            </a:pPr>
            <a:r>
              <a:rPr lang="en-US"/>
              <a:t>Trade and Tariffs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utura Medium"/>
              <a:ea typeface="+mn-ea"/>
              <a:cs typeface="Arial" panose="020B0604020202020204" pitchFamily="34" charset="0"/>
            </a:defRPr>
          </a:pPr>
          <a:endParaRPr lang="en-US"/>
        </a:p>
      </c:txPr>
    </c:title>
    <c:autoTitleDeleted val="0"/>
    <c:plotArea>
      <c:layout/>
      <c:lineChart>
        <c:grouping val="standard"/>
        <c:varyColors val="0"/>
        <c:ser>
          <c:idx val="5"/>
          <c:order val="0"/>
          <c:tx>
            <c:strRef>
              <c:f>TT!$D$4</c:f>
              <c:strCache>
                <c:ptCount val="1"/>
                <c:pt idx="0">
                  <c:v>Sentiment</c:v>
                </c:pt>
              </c:strCache>
            </c:strRef>
          </c:tx>
          <c:spPr>
            <a:ln w="28575" cap="rnd">
              <a:solidFill>
                <a:schemeClr val="accent6"/>
              </a:solidFill>
              <a:round/>
            </a:ln>
            <a:effectLst/>
          </c:spPr>
          <c:marker>
            <c:symbol val="none"/>
          </c:marker>
          <c:cat>
            <c:numRef>
              <c:f>TT!$A$18:$A$31</c:f>
              <c:numCache>
                <c:formatCode>mmm\-yy</c:formatCode>
                <c:ptCount val="14"/>
                <c:pt idx="0">
                  <c:v>43101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numCache>
            </c:numRef>
          </c:cat>
          <c:val>
            <c:numRef>
              <c:f>TT!$D$18:$D$31</c:f>
              <c:numCache>
                <c:formatCode>0.00%</c:formatCode>
                <c:ptCount val="14"/>
                <c:pt idx="0">
                  <c:v>0.26530612244897961</c:v>
                </c:pt>
                <c:pt idx="1">
                  <c:v>0.30612244897959184</c:v>
                </c:pt>
                <c:pt idx="2">
                  <c:v>-0.30769230769230776</c:v>
                </c:pt>
                <c:pt idx="3">
                  <c:v>-0.33333333333333331</c:v>
                </c:pt>
                <c:pt idx="4">
                  <c:v>-0.24</c:v>
                </c:pt>
                <c:pt idx="5">
                  <c:v>-0.53846153846153855</c:v>
                </c:pt>
                <c:pt idx="6">
                  <c:v>-0.37254901960784309</c:v>
                </c:pt>
                <c:pt idx="7">
                  <c:v>-0.44444444444444448</c:v>
                </c:pt>
                <c:pt idx="8">
                  <c:v>-0.48148148148148145</c:v>
                </c:pt>
                <c:pt idx="9">
                  <c:v>-0.43859649122807015</c:v>
                </c:pt>
                <c:pt idx="10">
                  <c:v>-0.19999999999999996</c:v>
                </c:pt>
                <c:pt idx="11" formatCode="General">
                  <c:v>-0.28000000000000003</c:v>
                </c:pt>
                <c:pt idx="12" formatCode="General">
                  <c:v>-0.35714285714285715</c:v>
                </c:pt>
                <c:pt idx="13" formatCode="General">
                  <c:v>1.8867924528301886E-2</c:v>
                </c:pt>
              </c:numCache>
            </c:numRef>
          </c:val>
          <c:smooth val="0"/>
          <c:extLst>
            <c:ext xmlns:c16="http://schemas.microsoft.com/office/drawing/2014/chart" uri="{C3380CC4-5D6E-409C-BE32-E72D297353CC}">
              <c16:uniqueId val="{00000000-7B04-457E-AF49-595F20997018}"/>
            </c:ext>
          </c:extLst>
        </c:ser>
        <c:dLbls>
          <c:showLegendKey val="0"/>
          <c:showVal val="0"/>
          <c:showCatName val="0"/>
          <c:showSerName val="0"/>
          <c:showPercent val="0"/>
          <c:showBubbleSize val="0"/>
        </c:dLbls>
        <c:smooth val="0"/>
        <c:axId val="490177936"/>
        <c:axId val="490179856"/>
      </c:lineChart>
      <c:dateAx>
        <c:axId val="490177936"/>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9856"/>
        <c:crosses val="autoZero"/>
        <c:auto val="1"/>
        <c:lblOffset val="100"/>
        <c:baseTimeUnit val="months"/>
      </c:dateAx>
      <c:valAx>
        <c:axId val="49017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r>
                  <a:rPr lang="en-US"/>
                  <a:t>Sentiment 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Medium"/>
                <a:ea typeface="+mn-ea"/>
                <a:cs typeface="Arial" panose="020B0604020202020204" pitchFamily="34" charset="0"/>
              </a:defRPr>
            </a:pPr>
            <a:endParaRPr lang="en-US"/>
          </a:p>
        </c:txPr>
        <c:crossAx val="4901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utura Medium"/>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3/4/2019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kern="1200" dirty="0">
                <a:solidFill>
                  <a:srgbClr val="000000"/>
                </a:solidFill>
                <a:latin typeface="Futura Medium"/>
                <a:ea typeface="+mj-ea"/>
                <a:cs typeface="+mj-cs"/>
              </a:rPr>
              <a:t>February 2019</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image.png">
            <a:extLst>
              <a:ext uri="{FF2B5EF4-FFF2-40B4-BE49-F238E27FC236}">
                <a16:creationId xmlns:a16="http://schemas.microsoft.com/office/drawing/2014/main" id="{9B7FA07B-96AD-4B07-9BB7-4606473EB778}"/>
              </a:ext>
            </a:extLst>
          </p:cNvPr>
          <p:cNvPicPr>
            <a:picLocks noChangeAspect="1"/>
          </p:cNvPicPr>
          <p:nvPr/>
        </p:nvPicPr>
        <p:blipFill>
          <a:blip r:embed="rId2"/>
          <a:stretch>
            <a:fillRect/>
          </a:stretch>
        </p:blipFill>
        <p:spPr>
          <a:xfrm>
            <a:off x="507999" y="1022274"/>
            <a:ext cx="7588435" cy="4846481"/>
          </a:xfrm>
          <a:prstGeom prst="rect">
            <a:avLst/>
          </a:prstGeom>
        </p:spPr>
      </p:pic>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February 2019</a:t>
            </a:r>
          </a:p>
        </p:txBody>
      </p:sp>
      <p:sp>
        <p:nvSpPr>
          <p:cNvPr id="56" name="Rectangle 55">
            <a:extLst>
              <a:ext uri="{FF2B5EF4-FFF2-40B4-BE49-F238E27FC236}">
                <a16:creationId xmlns:a16="http://schemas.microsoft.com/office/drawing/2014/main" id="{88EE6C65-AFFC-4450-8C1E-11AB273F29EE}"/>
              </a:ext>
            </a:extLst>
          </p:cNvPr>
          <p:cNvSpPr/>
          <p:nvPr/>
        </p:nvSpPr>
        <p:spPr>
          <a:xfrm>
            <a:off x="2703575" y="4802819"/>
            <a:ext cx="1424541" cy="10799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727B5C0-4FBD-48E2-AB89-75BF762D8B2C}"/>
              </a:ext>
            </a:extLst>
          </p:cNvPr>
          <p:cNvSpPr txBox="1"/>
          <p:nvPr/>
        </p:nvSpPr>
        <p:spPr>
          <a:xfrm>
            <a:off x="2649687" y="5898640"/>
            <a:ext cx="1126736" cy="584775"/>
          </a:xfrm>
          <a:prstGeom prst="rect">
            <a:avLst/>
          </a:prstGeom>
          <a:noFill/>
        </p:spPr>
        <p:txBody>
          <a:bodyPr wrap="square" rtlCol="0">
            <a:spAutoFit/>
          </a:bodyPr>
          <a:lstStyle/>
          <a:p>
            <a:r>
              <a:rPr lang="en-US" sz="800" dirty="0">
                <a:latin typeface="Futura Medium"/>
              </a:rPr>
              <a:t>IG Rally, HY Rally, “Investors buying stocks and bonds at same time”</a:t>
            </a:r>
          </a:p>
        </p:txBody>
      </p:sp>
      <p:sp>
        <p:nvSpPr>
          <p:cNvPr id="34" name="Rectangle 33">
            <a:extLst>
              <a:ext uri="{FF2B5EF4-FFF2-40B4-BE49-F238E27FC236}">
                <a16:creationId xmlns:a16="http://schemas.microsoft.com/office/drawing/2014/main" id="{9CC5BFDC-CB29-4D11-B37D-CAA225A23AFE}"/>
              </a:ext>
            </a:extLst>
          </p:cNvPr>
          <p:cNvSpPr/>
          <p:nvPr/>
        </p:nvSpPr>
        <p:spPr>
          <a:xfrm>
            <a:off x="2024109" y="3960920"/>
            <a:ext cx="1337848" cy="904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6AC3392-B13D-4DAA-96E3-5F815036649E}"/>
              </a:ext>
            </a:extLst>
          </p:cNvPr>
          <p:cNvSpPr txBox="1"/>
          <p:nvPr/>
        </p:nvSpPr>
        <p:spPr>
          <a:xfrm>
            <a:off x="686261" y="4033966"/>
            <a:ext cx="1337848" cy="830997"/>
          </a:xfrm>
          <a:prstGeom prst="rect">
            <a:avLst/>
          </a:prstGeom>
          <a:noFill/>
        </p:spPr>
        <p:txBody>
          <a:bodyPr wrap="square" rtlCol="0">
            <a:spAutoFit/>
          </a:bodyPr>
          <a:lstStyle/>
          <a:p>
            <a:r>
              <a:rPr lang="en-US" sz="800" dirty="0">
                <a:latin typeface="Futura Medium"/>
              </a:rPr>
              <a:t>Leveraged debt markets “wait” for PE trillions, corporate bonds “on fire” after Fed signal, China open to capital</a:t>
            </a:r>
          </a:p>
        </p:txBody>
      </p:sp>
      <p:sp>
        <p:nvSpPr>
          <p:cNvPr id="36" name="Rectangle 35">
            <a:extLst>
              <a:ext uri="{FF2B5EF4-FFF2-40B4-BE49-F238E27FC236}">
                <a16:creationId xmlns:a16="http://schemas.microsoft.com/office/drawing/2014/main" id="{08D74FCF-3449-4482-9B69-A01BE1C2F4A8}"/>
              </a:ext>
            </a:extLst>
          </p:cNvPr>
          <p:cNvSpPr/>
          <p:nvPr/>
        </p:nvSpPr>
        <p:spPr>
          <a:xfrm>
            <a:off x="4280517" y="5043997"/>
            <a:ext cx="735370" cy="83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086DED5-961C-4008-8318-FF5CF7130F9C}"/>
              </a:ext>
            </a:extLst>
          </p:cNvPr>
          <p:cNvSpPr txBox="1"/>
          <p:nvPr/>
        </p:nvSpPr>
        <p:spPr>
          <a:xfrm>
            <a:off x="4985539" y="5611599"/>
            <a:ext cx="1126736" cy="830997"/>
          </a:xfrm>
          <a:prstGeom prst="rect">
            <a:avLst/>
          </a:prstGeom>
          <a:noFill/>
        </p:spPr>
        <p:txBody>
          <a:bodyPr wrap="square" rtlCol="0">
            <a:spAutoFit/>
          </a:bodyPr>
          <a:lstStyle/>
          <a:p>
            <a:r>
              <a:rPr lang="en-US" sz="800" dirty="0">
                <a:latin typeface="Futura Medium"/>
              </a:rPr>
              <a:t>Econ Data: Consumer Prices Flat, Wage Growth “Higher than we think”, retail sales plunge</a:t>
            </a:r>
          </a:p>
        </p:txBody>
      </p:sp>
      <p:sp>
        <p:nvSpPr>
          <p:cNvPr id="38" name="Rectangle 37">
            <a:extLst>
              <a:ext uri="{FF2B5EF4-FFF2-40B4-BE49-F238E27FC236}">
                <a16:creationId xmlns:a16="http://schemas.microsoft.com/office/drawing/2014/main" id="{2F52F291-499D-4946-AA14-B92A68415130}"/>
              </a:ext>
            </a:extLst>
          </p:cNvPr>
          <p:cNvSpPr/>
          <p:nvPr/>
        </p:nvSpPr>
        <p:spPr>
          <a:xfrm>
            <a:off x="4697756" y="4904483"/>
            <a:ext cx="1063851" cy="5286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42C3DFC-20C0-44AB-80F5-B377B490AA9B}"/>
              </a:ext>
            </a:extLst>
          </p:cNvPr>
          <p:cNvSpPr txBox="1"/>
          <p:nvPr/>
        </p:nvSpPr>
        <p:spPr>
          <a:xfrm>
            <a:off x="5760324" y="4855386"/>
            <a:ext cx="1126736" cy="584775"/>
          </a:xfrm>
          <a:prstGeom prst="rect">
            <a:avLst/>
          </a:prstGeom>
          <a:noFill/>
        </p:spPr>
        <p:txBody>
          <a:bodyPr wrap="square" rtlCol="0">
            <a:spAutoFit/>
          </a:bodyPr>
          <a:lstStyle/>
          <a:p>
            <a:r>
              <a:rPr lang="en-US" sz="800" dirty="0">
                <a:latin typeface="Futura Medium"/>
              </a:rPr>
              <a:t>Auto loan delinquencies, ‘explosion’ in origination</a:t>
            </a:r>
          </a:p>
        </p:txBody>
      </p:sp>
      <p:sp>
        <p:nvSpPr>
          <p:cNvPr id="40" name="Rectangle 39">
            <a:extLst>
              <a:ext uri="{FF2B5EF4-FFF2-40B4-BE49-F238E27FC236}">
                <a16:creationId xmlns:a16="http://schemas.microsoft.com/office/drawing/2014/main" id="{A367960A-DE44-4C9E-A53A-F9FEFE865F90}"/>
              </a:ext>
            </a:extLst>
          </p:cNvPr>
          <p:cNvSpPr/>
          <p:nvPr/>
        </p:nvSpPr>
        <p:spPr>
          <a:xfrm>
            <a:off x="4321714" y="4219886"/>
            <a:ext cx="1790561" cy="582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E705292-6C7D-4D09-BA64-4AB02F974343}"/>
              </a:ext>
            </a:extLst>
          </p:cNvPr>
          <p:cNvSpPr txBox="1"/>
          <p:nvPr/>
        </p:nvSpPr>
        <p:spPr>
          <a:xfrm>
            <a:off x="6112275" y="4190001"/>
            <a:ext cx="1126736" cy="461665"/>
          </a:xfrm>
          <a:prstGeom prst="rect">
            <a:avLst/>
          </a:prstGeom>
          <a:noFill/>
        </p:spPr>
        <p:txBody>
          <a:bodyPr wrap="square" rtlCol="0">
            <a:spAutoFit/>
          </a:bodyPr>
          <a:lstStyle/>
          <a:p>
            <a:r>
              <a:rPr lang="en-US" sz="800" dirty="0">
                <a:latin typeface="Futura Medium"/>
              </a:rPr>
              <a:t>Inequality, Yellen on Trump, Dems target rich</a:t>
            </a:r>
          </a:p>
        </p:txBody>
      </p:sp>
      <p:sp>
        <p:nvSpPr>
          <p:cNvPr id="42" name="Rectangle 41">
            <a:extLst>
              <a:ext uri="{FF2B5EF4-FFF2-40B4-BE49-F238E27FC236}">
                <a16:creationId xmlns:a16="http://schemas.microsoft.com/office/drawing/2014/main" id="{3D72425F-5ACB-4DCA-A077-C27598159CD5}"/>
              </a:ext>
            </a:extLst>
          </p:cNvPr>
          <p:cNvSpPr/>
          <p:nvPr/>
        </p:nvSpPr>
        <p:spPr>
          <a:xfrm>
            <a:off x="4653627" y="3515558"/>
            <a:ext cx="1267780" cy="817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DCA8F9A4-C916-4733-9536-98EC7B1F873D}"/>
              </a:ext>
            </a:extLst>
          </p:cNvPr>
          <p:cNvSpPr txBox="1"/>
          <p:nvPr/>
        </p:nvSpPr>
        <p:spPr>
          <a:xfrm>
            <a:off x="5882183" y="3630416"/>
            <a:ext cx="1521762" cy="461665"/>
          </a:xfrm>
          <a:prstGeom prst="rect">
            <a:avLst/>
          </a:prstGeom>
          <a:noFill/>
        </p:spPr>
        <p:txBody>
          <a:bodyPr wrap="square" rtlCol="0">
            <a:spAutoFit/>
          </a:bodyPr>
          <a:lstStyle/>
          <a:p>
            <a:r>
              <a:rPr lang="en-US" sz="800" dirty="0">
                <a:latin typeface="Futura Medium"/>
              </a:rPr>
              <a:t>Fed, ‘Patience’, ‘Wait and See’, Balance Sheet Trimming ‘Should End’</a:t>
            </a:r>
          </a:p>
        </p:txBody>
      </p:sp>
      <p:sp>
        <p:nvSpPr>
          <p:cNvPr id="74" name="Rectangle 73">
            <a:extLst>
              <a:ext uri="{FF2B5EF4-FFF2-40B4-BE49-F238E27FC236}">
                <a16:creationId xmlns:a16="http://schemas.microsoft.com/office/drawing/2014/main" id="{0AA3BD14-1D5D-47AF-85E5-5D6B096EB233}"/>
              </a:ext>
            </a:extLst>
          </p:cNvPr>
          <p:cNvSpPr/>
          <p:nvPr/>
        </p:nvSpPr>
        <p:spPr>
          <a:xfrm>
            <a:off x="2623290" y="3315843"/>
            <a:ext cx="1566970" cy="913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6466280-1F0C-4DD1-A7F6-B75DBB109D1C}"/>
              </a:ext>
            </a:extLst>
          </p:cNvPr>
          <p:cNvSpPr txBox="1"/>
          <p:nvPr/>
        </p:nvSpPr>
        <p:spPr>
          <a:xfrm>
            <a:off x="384835" y="3489612"/>
            <a:ext cx="1337848" cy="338554"/>
          </a:xfrm>
          <a:prstGeom prst="rect">
            <a:avLst/>
          </a:prstGeom>
          <a:noFill/>
        </p:spPr>
        <p:txBody>
          <a:bodyPr wrap="square" rtlCol="0">
            <a:spAutoFit/>
          </a:bodyPr>
          <a:lstStyle/>
          <a:p>
            <a:r>
              <a:rPr lang="en-US" sz="800" dirty="0">
                <a:latin typeface="Futura Medium"/>
              </a:rPr>
              <a:t>Asia, Trade War, Intellectual Property, </a:t>
            </a:r>
          </a:p>
        </p:txBody>
      </p:sp>
      <p:cxnSp>
        <p:nvCxnSpPr>
          <p:cNvPr id="4" name="Straight Arrow Connector 3">
            <a:extLst>
              <a:ext uri="{FF2B5EF4-FFF2-40B4-BE49-F238E27FC236}">
                <a16:creationId xmlns:a16="http://schemas.microsoft.com/office/drawing/2014/main" id="{00194CFE-E9E6-4415-B095-239F325424EF}"/>
              </a:ext>
            </a:extLst>
          </p:cNvPr>
          <p:cNvCxnSpPr/>
          <p:nvPr/>
        </p:nvCxnSpPr>
        <p:spPr>
          <a:xfrm>
            <a:off x="1654776" y="3772410"/>
            <a:ext cx="968514" cy="88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5B980A8-F620-44CA-9FDC-0111C4F2ED4D}"/>
              </a:ext>
            </a:extLst>
          </p:cNvPr>
          <p:cNvSpPr/>
          <p:nvPr/>
        </p:nvSpPr>
        <p:spPr>
          <a:xfrm>
            <a:off x="2023922" y="2985700"/>
            <a:ext cx="735370" cy="707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2394B9A1-2CD2-487F-B289-80110576E6A8}"/>
              </a:ext>
            </a:extLst>
          </p:cNvPr>
          <p:cNvSpPr txBox="1"/>
          <p:nvPr/>
        </p:nvSpPr>
        <p:spPr>
          <a:xfrm>
            <a:off x="706697" y="2896039"/>
            <a:ext cx="1337848" cy="584775"/>
          </a:xfrm>
          <a:prstGeom prst="rect">
            <a:avLst/>
          </a:prstGeom>
          <a:noFill/>
        </p:spPr>
        <p:txBody>
          <a:bodyPr wrap="square" rtlCol="0">
            <a:spAutoFit/>
          </a:bodyPr>
          <a:lstStyle/>
          <a:p>
            <a:r>
              <a:rPr lang="en-US" sz="800" dirty="0">
                <a:latin typeface="Futura Medium"/>
              </a:rPr>
              <a:t>Market Trade War Writeups (Up on Trade Hopes, Down on Trade Fears)</a:t>
            </a:r>
          </a:p>
        </p:txBody>
      </p:sp>
      <p:sp>
        <p:nvSpPr>
          <p:cNvPr id="78" name="Rectangle 77">
            <a:extLst>
              <a:ext uri="{FF2B5EF4-FFF2-40B4-BE49-F238E27FC236}">
                <a16:creationId xmlns:a16="http://schemas.microsoft.com/office/drawing/2014/main" id="{CE897DFA-0912-43E2-B0FE-02E0173D6C23}"/>
              </a:ext>
            </a:extLst>
          </p:cNvPr>
          <p:cNvSpPr/>
          <p:nvPr/>
        </p:nvSpPr>
        <p:spPr>
          <a:xfrm>
            <a:off x="3110621" y="2734020"/>
            <a:ext cx="735370" cy="581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EE5ACC7-B69B-4B99-986F-371E7EEAFDAF}"/>
              </a:ext>
            </a:extLst>
          </p:cNvPr>
          <p:cNvSpPr txBox="1"/>
          <p:nvPr/>
        </p:nvSpPr>
        <p:spPr>
          <a:xfrm>
            <a:off x="316928" y="2014478"/>
            <a:ext cx="1337848" cy="338554"/>
          </a:xfrm>
          <a:prstGeom prst="rect">
            <a:avLst/>
          </a:prstGeom>
          <a:noFill/>
        </p:spPr>
        <p:txBody>
          <a:bodyPr wrap="square" rtlCol="0">
            <a:spAutoFit/>
          </a:bodyPr>
          <a:lstStyle/>
          <a:p>
            <a:r>
              <a:rPr lang="en-US" sz="800" dirty="0">
                <a:latin typeface="Futura Medium"/>
              </a:rPr>
              <a:t>Trade War, Growth Concerns Prop Dollar</a:t>
            </a:r>
          </a:p>
        </p:txBody>
      </p:sp>
      <p:cxnSp>
        <p:nvCxnSpPr>
          <p:cNvPr id="80" name="Straight Arrow Connector 79">
            <a:extLst>
              <a:ext uri="{FF2B5EF4-FFF2-40B4-BE49-F238E27FC236}">
                <a16:creationId xmlns:a16="http://schemas.microsoft.com/office/drawing/2014/main" id="{37F942C2-0A9D-47A6-8B48-BFFFA4C20589}"/>
              </a:ext>
            </a:extLst>
          </p:cNvPr>
          <p:cNvCxnSpPr>
            <a:cxnSpLocks/>
          </p:cNvCxnSpPr>
          <p:nvPr/>
        </p:nvCxnSpPr>
        <p:spPr>
          <a:xfrm>
            <a:off x="1539665" y="2334649"/>
            <a:ext cx="1570956" cy="788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3605FA2-E054-497B-AA40-6E428F4D0F83}"/>
              </a:ext>
            </a:extLst>
          </p:cNvPr>
          <p:cNvSpPr/>
          <p:nvPr/>
        </p:nvSpPr>
        <p:spPr>
          <a:xfrm>
            <a:off x="2255605" y="1151833"/>
            <a:ext cx="1215564" cy="1550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20630A03-7CC5-466D-B60E-C07DB0B1D3DE}"/>
              </a:ext>
            </a:extLst>
          </p:cNvPr>
          <p:cNvSpPr txBox="1"/>
          <p:nvPr/>
        </p:nvSpPr>
        <p:spPr>
          <a:xfrm>
            <a:off x="1033639" y="1110469"/>
            <a:ext cx="1337848" cy="584775"/>
          </a:xfrm>
          <a:prstGeom prst="rect">
            <a:avLst/>
          </a:prstGeom>
          <a:noFill/>
        </p:spPr>
        <p:txBody>
          <a:bodyPr wrap="square" rtlCol="0">
            <a:spAutoFit/>
          </a:bodyPr>
          <a:lstStyle/>
          <a:p>
            <a:r>
              <a:rPr lang="en-US" sz="800" dirty="0">
                <a:latin typeface="Futura Medium"/>
              </a:rPr>
              <a:t>ECB, ‘Could change rate guidance’, Italy Debt Crisis, Germany ‘escapes recession’ </a:t>
            </a:r>
          </a:p>
        </p:txBody>
      </p:sp>
      <p:sp>
        <p:nvSpPr>
          <p:cNvPr id="83" name="Rectangle 82">
            <a:extLst>
              <a:ext uri="{FF2B5EF4-FFF2-40B4-BE49-F238E27FC236}">
                <a16:creationId xmlns:a16="http://schemas.microsoft.com/office/drawing/2014/main" id="{085F44DB-ED94-447B-9286-A84140123A8A}"/>
              </a:ext>
            </a:extLst>
          </p:cNvPr>
          <p:cNvSpPr/>
          <p:nvPr/>
        </p:nvSpPr>
        <p:spPr>
          <a:xfrm>
            <a:off x="3419150" y="1571717"/>
            <a:ext cx="861367" cy="788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EC25016-4AC2-48EE-845F-76E8741211A2}"/>
              </a:ext>
            </a:extLst>
          </p:cNvPr>
          <p:cNvSpPr txBox="1"/>
          <p:nvPr/>
        </p:nvSpPr>
        <p:spPr>
          <a:xfrm>
            <a:off x="3406775" y="781921"/>
            <a:ext cx="1081829" cy="830997"/>
          </a:xfrm>
          <a:prstGeom prst="rect">
            <a:avLst/>
          </a:prstGeom>
          <a:noFill/>
        </p:spPr>
        <p:txBody>
          <a:bodyPr wrap="square" rtlCol="0">
            <a:spAutoFit/>
          </a:bodyPr>
          <a:lstStyle/>
          <a:p>
            <a:r>
              <a:rPr lang="en-US" sz="800" dirty="0">
                <a:latin typeface="Futura Medium"/>
              </a:rPr>
              <a:t>ECB Board Shuffling, France leading Draghi replacement, ‘Careful what you wish for’</a:t>
            </a:r>
          </a:p>
        </p:txBody>
      </p:sp>
      <p:sp>
        <p:nvSpPr>
          <p:cNvPr id="85" name="Rectangle 84">
            <a:extLst>
              <a:ext uri="{FF2B5EF4-FFF2-40B4-BE49-F238E27FC236}">
                <a16:creationId xmlns:a16="http://schemas.microsoft.com/office/drawing/2014/main" id="{0ED2BE80-2BB7-4511-8930-7278D4C4ADC3}"/>
              </a:ext>
            </a:extLst>
          </p:cNvPr>
          <p:cNvSpPr/>
          <p:nvPr/>
        </p:nvSpPr>
        <p:spPr>
          <a:xfrm>
            <a:off x="4432801" y="1005226"/>
            <a:ext cx="1103466" cy="1312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986D93C-4FDE-4483-94A3-CA5893EFA6EC}"/>
              </a:ext>
            </a:extLst>
          </p:cNvPr>
          <p:cNvSpPr txBox="1"/>
          <p:nvPr/>
        </p:nvSpPr>
        <p:spPr>
          <a:xfrm>
            <a:off x="5514630" y="854073"/>
            <a:ext cx="1337848" cy="584775"/>
          </a:xfrm>
          <a:prstGeom prst="rect">
            <a:avLst/>
          </a:prstGeom>
          <a:noFill/>
        </p:spPr>
        <p:txBody>
          <a:bodyPr wrap="square" rtlCol="0">
            <a:spAutoFit/>
          </a:bodyPr>
          <a:lstStyle/>
          <a:p>
            <a:r>
              <a:rPr lang="en-US" sz="800" dirty="0">
                <a:latin typeface="Futura Medium"/>
              </a:rPr>
              <a:t>Brexit, Uncertainty, British investing in EU, UK Wage Pressures, ‘Hold their nerve’</a:t>
            </a:r>
          </a:p>
        </p:txBody>
      </p:sp>
      <p:sp>
        <p:nvSpPr>
          <p:cNvPr id="87" name="Rectangle 86">
            <a:extLst>
              <a:ext uri="{FF2B5EF4-FFF2-40B4-BE49-F238E27FC236}">
                <a16:creationId xmlns:a16="http://schemas.microsoft.com/office/drawing/2014/main" id="{614E5444-4172-49E3-9679-08189FF45A75}"/>
              </a:ext>
            </a:extLst>
          </p:cNvPr>
          <p:cNvSpPr/>
          <p:nvPr/>
        </p:nvSpPr>
        <p:spPr>
          <a:xfrm>
            <a:off x="3777023" y="2360901"/>
            <a:ext cx="735370" cy="500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6E2773F3-E7D8-481F-B9E1-CC471D55B938}"/>
              </a:ext>
            </a:extLst>
          </p:cNvPr>
          <p:cNvSpPr txBox="1"/>
          <p:nvPr/>
        </p:nvSpPr>
        <p:spPr>
          <a:xfrm>
            <a:off x="7623652" y="3358824"/>
            <a:ext cx="1337848" cy="338554"/>
          </a:xfrm>
          <a:prstGeom prst="rect">
            <a:avLst/>
          </a:prstGeom>
          <a:noFill/>
        </p:spPr>
        <p:txBody>
          <a:bodyPr wrap="square" rtlCol="0">
            <a:spAutoFit/>
          </a:bodyPr>
          <a:lstStyle/>
          <a:p>
            <a:r>
              <a:rPr lang="en-US" sz="800" dirty="0">
                <a:latin typeface="Futura Medium"/>
              </a:rPr>
              <a:t>Bank, regulatory chaos post-Brexit</a:t>
            </a:r>
          </a:p>
        </p:txBody>
      </p:sp>
      <p:cxnSp>
        <p:nvCxnSpPr>
          <p:cNvPr id="89" name="Straight Arrow Connector 88">
            <a:extLst>
              <a:ext uri="{FF2B5EF4-FFF2-40B4-BE49-F238E27FC236}">
                <a16:creationId xmlns:a16="http://schemas.microsoft.com/office/drawing/2014/main" id="{4E6CA835-1BBB-456B-8F66-AF9D5B51AEB9}"/>
              </a:ext>
            </a:extLst>
          </p:cNvPr>
          <p:cNvCxnSpPr>
            <a:cxnSpLocks/>
          </p:cNvCxnSpPr>
          <p:nvPr/>
        </p:nvCxnSpPr>
        <p:spPr>
          <a:xfrm flipH="1" flipV="1">
            <a:off x="4512393" y="2788173"/>
            <a:ext cx="3091942" cy="787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487954D1-DD6E-4FE9-9522-2BB0C5EF5D39}"/>
              </a:ext>
            </a:extLst>
          </p:cNvPr>
          <p:cNvSpPr/>
          <p:nvPr/>
        </p:nvSpPr>
        <p:spPr>
          <a:xfrm>
            <a:off x="4445666" y="2101865"/>
            <a:ext cx="501253" cy="1020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007BB30-910F-4B73-906F-84F7B6420680}"/>
              </a:ext>
            </a:extLst>
          </p:cNvPr>
          <p:cNvSpPr txBox="1"/>
          <p:nvPr/>
        </p:nvSpPr>
        <p:spPr>
          <a:xfrm>
            <a:off x="7191119" y="2138692"/>
            <a:ext cx="1337848" cy="461665"/>
          </a:xfrm>
          <a:prstGeom prst="rect">
            <a:avLst/>
          </a:prstGeom>
          <a:noFill/>
        </p:spPr>
        <p:txBody>
          <a:bodyPr wrap="square" rtlCol="0">
            <a:spAutoFit/>
          </a:bodyPr>
          <a:lstStyle/>
          <a:p>
            <a:r>
              <a:rPr lang="en-US" sz="800" dirty="0">
                <a:latin typeface="Futura Medium"/>
              </a:rPr>
              <a:t>Italy bond highs, 30-year bonds, negative yields</a:t>
            </a:r>
          </a:p>
        </p:txBody>
      </p:sp>
      <p:cxnSp>
        <p:nvCxnSpPr>
          <p:cNvPr id="92" name="Straight Arrow Connector 91">
            <a:extLst>
              <a:ext uri="{FF2B5EF4-FFF2-40B4-BE49-F238E27FC236}">
                <a16:creationId xmlns:a16="http://schemas.microsoft.com/office/drawing/2014/main" id="{44D2F9E6-9269-4472-932B-C70CF57E2C62}"/>
              </a:ext>
            </a:extLst>
          </p:cNvPr>
          <p:cNvCxnSpPr>
            <a:cxnSpLocks/>
          </p:cNvCxnSpPr>
          <p:nvPr/>
        </p:nvCxnSpPr>
        <p:spPr>
          <a:xfrm flipH="1">
            <a:off x="5041012" y="2385883"/>
            <a:ext cx="2079066" cy="199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4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fontScale="90000"/>
          </a:bodyPr>
          <a:lstStyle/>
          <a:p>
            <a:r>
              <a:rPr lang="en-US" dirty="0"/>
              <a:t>Central Bank Omnipotence Attention – February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the Fed, ECB, BOJ, BOE and other global central banking policy.</a:t>
            </a:r>
          </a:p>
        </p:txBody>
      </p:sp>
      <p:pic>
        <p:nvPicPr>
          <p:cNvPr id="5" name="Picture 4" descr="image.png">
            <a:extLst>
              <a:ext uri="{FF2B5EF4-FFF2-40B4-BE49-F238E27FC236}">
                <a16:creationId xmlns:a16="http://schemas.microsoft.com/office/drawing/2014/main" id="{2707F4F2-8CF4-4830-8E6C-5DD2BF94DF53}"/>
              </a:ext>
            </a:extLst>
          </p:cNvPr>
          <p:cNvPicPr>
            <a:picLocks noChangeAspect="1"/>
          </p:cNvPicPr>
          <p:nvPr/>
        </p:nvPicPr>
        <p:blipFill>
          <a:blip r:embed="rId2"/>
          <a:stretch>
            <a:fillRect/>
          </a:stretch>
        </p:blipFill>
        <p:spPr>
          <a:xfrm>
            <a:off x="507999" y="1523143"/>
            <a:ext cx="7100163" cy="4534638"/>
          </a:xfrm>
          <a:prstGeom prst="rect">
            <a:avLst/>
          </a:prstGeom>
        </p:spPr>
      </p:pic>
    </p:spTree>
    <p:extLst>
      <p:ext uri="{BB962C8B-B14F-4D97-AF65-F5344CB8AC3E}">
        <p14:creationId xmlns:p14="http://schemas.microsoft.com/office/powerpoint/2010/main" val="177601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Cohesion Monitor – February 2019</a:t>
            </a:r>
          </a:p>
        </p:txBody>
      </p:sp>
      <p:graphicFrame>
        <p:nvGraphicFramePr>
          <p:cNvPr id="4" name="Chart 3">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973330372"/>
              </p:ext>
            </p:extLst>
          </p:nvPr>
        </p:nvGraphicFramePr>
        <p:xfrm>
          <a:off x="450850" y="949766"/>
          <a:ext cx="8373554" cy="5175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829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February 2019</a:t>
            </a:r>
          </a:p>
        </p:txBody>
      </p:sp>
      <p:graphicFrame>
        <p:nvGraphicFramePr>
          <p:cNvPr id="4" name="Chart 3">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2414134791"/>
              </p:ext>
            </p:extLst>
          </p:nvPr>
        </p:nvGraphicFramePr>
        <p:xfrm>
          <a:off x="450849" y="949766"/>
          <a:ext cx="8400187" cy="5122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135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February 2019</a:t>
            </a:r>
          </a:p>
        </p:txBody>
      </p:sp>
      <p:graphicFrame>
        <p:nvGraphicFramePr>
          <p:cNvPr id="4" name="Chart 3">
            <a:extLst>
              <a:ext uri="{FF2B5EF4-FFF2-40B4-BE49-F238E27FC236}">
                <a16:creationId xmlns:a16="http://schemas.microsoft.com/office/drawing/2014/main" id="{85092227-C0ED-4227-8E42-F244464EE7A6}"/>
              </a:ext>
            </a:extLst>
          </p:cNvPr>
          <p:cNvGraphicFramePr>
            <a:graphicFrameLocks/>
          </p:cNvGraphicFramePr>
          <p:nvPr>
            <p:extLst>
              <p:ext uri="{D42A27DB-BD31-4B8C-83A1-F6EECF244321}">
                <p14:modId xmlns:p14="http://schemas.microsoft.com/office/powerpoint/2010/main" val="1875725046"/>
              </p:ext>
            </p:extLst>
          </p:nvPr>
        </p:nvGraphicFramePr>
        <p:xfrm>
          <a:off x="550083" y="949765"/>
          <a:ext cx="8247688" cy="5158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87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50052"/>
            <a:ext cx="8488964" cy="5909310"/>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Cohesion around Trade and Tariffs narratives has gone into some decline in early 2019, in our view because (1) markets are more clearly discounting a positive outcome and (2) because central bank omnipotence has taken over as the primary governing narrative in the U.S.</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The effect is a narrative map with more distance between discussions of equity and credit markets and discussions of trade – we note that the trade discussions continue to be high stakes and loaded with national security language.</a:t>
            </a:r>
          </a:p>
          <a:p>
            <a:pPr>
              <a:buFont typeface="Arial" panose="020B0604020202020204" pitchFamily="34" charset="0"/>
              <a:buChar char="•"/>
            </a:pPr>
            <a:endParaRPr lang="en-US" b="1" dirty="0">
              <a:solidFill>
                <a:srgbClr val="000000"/>
              </a:solidFill>
              <a:latin typeface="Futura Medium"/>
            </a:endParaRPr>
          </a:p>
          <a:p>
            <a:pPr>
              <a:buFont typeface="Arial" panose="020B0604020202020204" pitchFamily="34" charset="0"/>
              <a:buChar char="•"/>
            </a:pPr>
            <a:r>
              <a:rPr lang="en-US" b="1" dirty="0">
                <a:solidFill>
                  <a:srgbClr val="000000"/>
                </a:solidFill>
                <a:latin typeface="Futura Medium"/>
              </a:rPr>
              <a:t> The narrative still has decent cohesion, but coupled with the spike in sentiment, we would feel comfortable calling this an increasingly complacent narrative structure from a markets perspective.</a:t>
            </a:r>
            <a:endParaRPr lang="en-US"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r>
              <a:rPr lang="en-US" dirty="0">
                <a:solidFill>
                  <a:srgbClr val="000000"/>
                </a:solidFill>
                <a:latin typeface="Futura Medium"/>
              </a:rPr>
              <a:t> What does that mean? </a:t>
            </a:r>
          </a:p>
          <a:p>
            <a:pPr lvl="1">
              <a:buFont typeface="Arial" panose="020B0604020202020204" pitchFamily="34" charset="0"/>
              <a:buChar char="•"/>
            </a:pPr>
            <a:r>
              <a:rPr lang="en-US" b="0" i="0" dirty="0">
                <a:solidFill>
                  <a:srgbClr val="000000"/>
                </a:solidFill>
                <a:effectLst/>
                <a:latin typeface="Futura Medium"/>
              </a:rPr>
              <a:t> </a:t>
            </a:r>
            <a:r>
              <a:rPr lang="en-US" dirty="0">
                <a:solidFill>
                  <a:srgbClr val="000000"/>
                </a:solidFill>
                <a:latin typeface="Futura Medium"/>
              </a:rPr>
              <a:t>It means that if you have a divergent (i.e. more negative) odds view on outcomes, you may have asymmetric payoff opportunities. </a:t>
            </a:r>
          </a:p>
          <a:p>
            <a:pPr lvl="1">
              <a:buFont typeface="Arial" panose="020B0604020202020204" pitchFamily="34" charset="0"/>
              <a:buChar char="•"/>
            </a:pPr>
            <a:r>
              <a:rPr lang="en-US" dirty="0">
                <a:solidFill>
                  <a:srgbClr val="000000"/>
                </a:solidFill>
                <a:latin typeface="Futura Medium"/>
              </a:rPr>
              <a:t> We still don’t think anyone is likely to have justifiable confidence in such an view on the odds on outcomes. </a:t>
            </a:r>
          </a:p>
          <a:p>
            <a:pPr lvl="1">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image.png">
            <a:extLst>
              <a:ext uri="{FF2B5EF4-FFF2-40B4-BE49-F238E27FC236}">
                <a16:creationId xmlns:a16="http://schemas.microsoft.com/office/drawing/2014/main" id="{DE58E141-E1CF-4FCB-9AE3-6A12CA2D1D4F}"/>
              </a:ext>
            </a:extLst>
          </p:cNvPr>
          <p:cNvPicPr>
            <a:picLocks noChangeAspect="1"/>
          </p:cNvPicPr>
          <p:nvPr/>
        </p:nvPicPr>
        <p:blipFill rotWithShape="1">
          <a:blip r:embed="rId2"/>
          <a:srcRect l="16102" r="29438"/>
          <a:stretch/>
        </p:blipFill>
        <p:spPr>
          <a:xfrm>
            <a:off x="2075400" y="1086643"/>
            <a:ext cx="4307645" cy="5051682"/>
          </a:xfrm>
          <a:prstGeom prst="rect">
            <a:avLst/>
          </a:prstGeom>
        </p:spPr>
      </p:pic>
      <p:sp>
        <p:nvSpPr>
          <p:cNvPr id="2" name="Title 1"/>
          <p:cNvSpPr>
            <a:spLocks noGrp="1"/>
          </p:cNvSpPr>
          <p:nvPr>
            <p:ph type="title"/>
          </p:nvPr>
        </p:nvSpPr>
        <p:spPr>
          <a:xfrm>
            <a:off x="450850" y="365125"/>
            <a:ext cx="7886700" cy="593519"/>
          </a:xfrm>
        </p:spPr>
        <p:txBody>
          <a:bodyPr>
            <a:normAutofit/>
          </a:bodyPr>
          <a:lstStyle/>
          <a:p>
            <a:r>
              <a:rPr lang="en-US" sz="2200" dirty="0"/>
              <a:t>Trade and Tariffs Network Map – February 2019</a:t>
            </a:r>
          </a:p>
        </p:txBody>
      </p:sp>
      <p:sp>
        <p:nvSpPr>
          <p:cNvPr id="49" name="Rectangle 48">
            <a:extLst>
              <a:ext uri="{FF2B5EF4-FFF2-40B4-BE49-F238E27FC236}">
                <a16:creationId xmlns:a16="http://schemas.microsoft.com/office/drawing/2014/main" id="{F2D74A09-64C8-4BA7-836E-FE5FE791784A}"/>
              </a:ext>
            </a:extLst>
          </p:cNvPr>
          <p:cNvSpPr/>
          <p:nvPr/>
        </p:nvSpPr>
        <p:spPr>
          <a:xfrm>
            <a:off x="3416242" y="3977197"/>
            <a:ext cx="694119" cy="8078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D59B4017-2355-4554-8EED-E5BD6E9A59AE}"/>
              </a:ext>
            </a:extLst>
          </p:cNvPr>
          <p:cNvSpPr txBox="1"/>
          <p:nvPr/>
        </p:nvSpPr>
        <p:spPr>
          <a:xfrm>
            <a:off x="1337006" y="3814882"/>
            <a:ext cx="980265" cy="707886"/>
          </a:xfrm>
          <a:prstGeom prst="rect">
            <a:avLst/>
          </a:prstGeom>
          <a:noFill/>
        </p:spPr>
        <p:txBody>
          <a:bodyPr wrap="square" rtlCol="0">
            <a:spAutoFit/>
          </a:bodyPr>
          <a:lstStyle/>
          <a:p>
            <a:r>
              <a:rPr lang="en-US" sz="800" dirty="0">
                <a:latin typeface="Futura Medium"/>
              </a:rPr>
              <a:t>Bond rallies, monetary stimulus in response to trade risks</a:t>
            </a:r>
          </a:p>
        </p:txBody>
      </p:sp>
      <p:cxnSp>
        <p:nvCxnSpPr>
          <p:cNvPr id="4" name="Straight Arrow Connector 3">
            <a:extLst>
              <a:ext uri="{FF2B5EF4-FFF2-40B4-BE49-F238E27FC236}">
                <a16:creationId xmlns:a16="http://schemas.microsoft.com/office/drawing/2014/main" id="{CFB3D206-65FB-41D4-B5AC-D3D0244472FB}"/>
              </a:ext>
            </a:extLst>
          </p:cNvPr>
          <p:cNvCxnSpPr/>
          <p:nvPr/>
        </p:nvCxnSpPr>
        <p:spPr>
          <a:xfrm>
            <a:off x="2148396" y="3977197"/>
            <a:ext cx="1189608" cy="301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1935096-FC73-41A8-A4B8-B7BB8A6CFBE4}"/>
              </a:ext>
            </a:extLst>
          </p:cNvPr>
          <p:cNvSpPr/>
          <p:nvPr/>
        </p:nvSpPr>
        <p:spPr>
          <a:xfrm>
            <a:off x="4047141" y="4364856"/>
            <a:ext cx="524860" cy="713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423D05D-69D1-4255-8A80-9DF5666C45EF}"/>
              </a:ext>
            </a:extLst>
          </p:cNvPr>
          <p:cNvSpPr txBox="1"/>
          <p:nvPr/>
        </p:nvSpPr>
        <p:spPr>
          <a:xfrm>
            <a:off x="4047141" y="5042352"/>
            <a:ext cx="1288339" cy="707886"/>
          </a:xfrm>
          <a:prstGeom prst="rect">
            <a:avLst/>
          </a:prstGeom>
          <a:noFill/>
        </p:spPr>
        <p:txBody>
          <a:bodyPr wrap="square" rtlCol="0">
            <a:spAutoFit/>
          </a:bodyPr>
          <a:lstStyle/>
          <a:p>
            <a:r>
              <a:rPr lang="en-US" sz="800" dirty="0">
                <a:latin typeface="Futura Medium"/>
              </a:rPr>
              <a:t>Weak econ data, consumer spending, small business confidence decline, weak exports</a:t>
            </a:r>
          </a:p>
        </p:txBody>
      </p:sp>
      <p:sp>
        <p:nvSpPr>
          <p:cNvPr id="45" name="Rectangle 44">
            <a:extLst>
              <a:ext uri="{FF2B5EF4-FFF2-40B4-BE49-F238E27FC236}">
                <a16:creationId xmlns:a16="http://schemas.microsoft.com/office/drawing/2014/main" id="{C294164A-609C-430E-AF77-F2BDA6609D18}"/>
              </a:ext>
            </a:extLst>
          </p:cNvPr>
          <p:cNvSpPr/>
          <p:nvPr/>
        </p:nvSpPr>
        <p:spPr>
          <a:xfrm>
            <a:off x="3966792" y="3633848"/>
            <a:ext cx="524860" cy="713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2C7F1F9-1A1E-413E-8EE9-13BE85E1B184}"/>
              </a:ext>
            </a:extLst>
          </p:cNvPr>
          <p:cNvSpPr txBox="1"/>
          <p:nvPr/>
        </p:nvSpPr>
        <p:spPr>
          <a:xfrm>
            <a:off x="5833100" y="4256115"/>
            <a:ext cx="1288339" cy="584775"/>
          </a:xfrm>
          <a:prstGeom prst="rect">
            <a:avLst/>
          </a:prstGeom>
          <a:noFill/>
        </p:spPr>
        <p:txBody>
          <a:bodyPr wrap="square" rtlCol="0">
            <a:spAutoFit/>
          </a:bodyPr>
          <a:lstStyle/>
          <a:p>
            <a:r>
              <a:rPr lang="en-US" sz="800" dirty="0">
                <a:latin typeface="Futura Medium"/>
              </a:rPr>
              <a:t>Buffett/Apple hit, Trade Deal developments, recession risk</a:t>
            </a:r>
          </a:p>
        </p:txBody>
      </p:sp>
      <p:cxnSp>
        <p:nvCxnSpPr>
          <p:cNvPr id="47" name="Straight Arrow Connector 46">
            <a:extLst>
              <a:ext uri="{FF2B5EF4-FFF2-40B4-BE49-F238E27FC236}">
                <a16:creationId xmlns:a16="http://schemas.microsoft.com/office/drawing/2014/main" id="{86CDB90F-9BD6-4010-BE19-4D4D74F0E41C}"/>
              </a:ext>
            </a:extLst>
          </p:cNvPr>
          <p:cNvCxnSpPr>
            <a:cxnSpLocks/>
          </p:cNvCxnSpPr>
          <p:nvPr/>
        </p:nvCxnSpPr>
        <p:spPr>
          <a:xfrm flipH="1" flipV="1">
            <a:off x="4607747" y="4278609"/>
            <a:ext cx="1198251" cy="325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2A33A791-57B6-4B7D-8688-8DD75250EEA9}"/>
              </a:ext>
            </a:extLst>
          </p:cNvPr>
          <p:cNvSpPr/>
          <p:nvPr/>
        </p:nvSpPr>
        <p:spPr>
          <a:xfrm>
            <a:off x="5120440" y="3177351"/>
            <a:ext cx="712660"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60271AF-D670-4A05-80BE-0C1BED1C4164}"/>
              </a:ext>
            </a:extLst>
          </p:cNvPr>
          <p:cNvSpPr txBox="1"/>
          <p:nvPr/>
        </p:nvSpPr>
        <p:spPr>
          <a:xfrm>
            <a:off x="5780261" y="3148529"/>
            <a:ext cx="1288339" cy="461665"/>
          </a:xfrm>
          <a:prstGeom prst="rect">
            <a:avLst/>
          </a:prstGeom>
          <a:noFill/>
        </p:spPr>
        <p:txBody>
          <a:bodyPr wrap="square" rtlCol="0">
            <a:spAutoFit/>
          </a:bodyPr>
          <a:lstStyle/>
          <a:p>
            <a:r>
              <a:rPr lang="en-US" sz="800" dirty="0">
                <a:latin typeface="Futura Medium"/>
              </a:rPr>
              <a:t>Trump / Xi extension, ‘meet soon’, ‘verge of historic’, enforcement</a:t>
            </a:r>
          </a:p>
        </p:txBody>
      </p:sp>
      <p:sp>
        <p:nvSpPr>
          <p:cNvPr id="87" name="Rectangle 86">
            <a:extLst>
              <a:ext uri="{FF2B5EF4-FFF2-40B4-BE49-F238E27FC236}">
                <a16:creationId xmlns:a16="http://schemas.microsoft.com/office/drawing/2014/main" id="{D4848B6F-E928-4A64-B7DD-48A6FC093745}"/>
              </a:ext>
            </a:extLst>
          </p:cNvPr>
          <p:cNvSpPr/>
          <p:nvPr/>
        </p:nvSpPr>
        <p:spPr>
          <a:xfrm>
            <a:off x="4686893" y="2399741"/>
            <a:ext cx="543423" cy="8583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47BABF4B-2C91-4928-B3B1-E6452D360DDC}"/>
              </a:ext>
            </a:extLst>
          </p:cNvPr>
          <p:cNvSpPr txBox="1"/>
          <p:nvPr/>
        </p:nvSpPr>
        <p:spPr>
          <a:xfrm>
            <a:off x="4644059" y="1782190"/>
            <a:ext cx="1172514" cy="584775"/>
          </a:xfrm>
          <a:prstGeom prst="rect">
            <a:avLst/>
          </a:prstGeom>
          <a:noFill/>
        </p:spPr>
        <p:txBody>
          <a:bodyPr wrap="square" rtlCol="0">
            <a:spAutoFit/>
          </a:bodyPr>
          <a:lstStyle/>
          <a:p>
            <a:r>
              <a:rPr lang="en-US" sz="800" dirty="0">
                <a:latin typeface="Futura Medium"/>
              </a:rPr>
              <a:t>Nuclear independence, military, Russia, Kim, ‘nightmare’</a:t>
            </a:r>
          </a:p>
        </p:txBody>
      </p:sp>
      <p:sp>
        <p:nvSpPr>
          <p:cNvPr id="89" name="Rectangle 88">
            <a:extLst>
              <a:ext uri="{FF2B5EF4-FFF2-40B4-BE49-F238E27FC236}">
                <a16:creationId xmlns:a16="http://schemas.microsoft.com/office/drawing/2014/main" id="{D1E6FABD-0FA6-43B9-8679-D8437A0ABB8E}"/>
              </a:ext>
            </a:extLst>
          </p:cNvPr>
          <p:cNvSpPr/>
          <p:nvPr/>
        </p:nvSpPr>
        <p:spPr>
          <a:xfrm>
            <a:off x="3539985" y="3025066"/>
            <a:ext cx="596963" cy="8583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AF19E6C-489E-497C-88BE-10AE8C9F913F}"/>
              </a:ext>
            </a:extLst>
          </p:cNvPr>
          <p:cNvSpPr txBox="1"/>
          <p:nvPr/>
        </p:nvSpPr>
        <p:spPr>
          <a:xfrm>
            <a:off x="818265" y="2902308"/>
            <a:ext cx="980265" cy="461665"/>
          </a:xfrm>
          <a:prstGeom prst="rect">
            <a:avLst/>
          </a:prstGeom>
          <a:noFill/>
        </p:spPr>
        <p:txBody>
          <a:bodyPr wrap="square" rtlCol="0">
            <a:spAutoFit/>
          </a:bodyPr>
          <a:lstStyle/>
          <a:p>
            <a:r>
              <a:rPr lang="en-US" sz="800" dirty="0">
                <a:latin typeface="Futura Medium"/>
              </a:rPr>
              <a:t>Sales, profits disappoint, esp. exporters</a:t>
            </a:r>
          </a:p>
        </p:txBody>
      </p:sp>
      <p:cxnSp>
        <p:nvCxnSpPr>
          <p:cNvPr id="91" name="Straight Arrow Connector 90">
            <a:extLst>
              <a:ext uri="{FF2B5EF4-FFF2-40B4-BE49-F238E27FC236}">
                <a16:creationId xmlns:a16="http://schemas.microsoft.com/office/drawing/2014/main" id="{EA49D634-C38D-4FC2-B3E6-02B546584C8D}"/>
              </a:ext>
            </a:extLst>
          </p:cNvPr>
          <p:cNvCxnSpPr>
            <a:cxnSpLocks/>
          </p:cNvCxnSpPr>
          <p:nvPr/>
        </p:nvCxnSpPr>
        <p:spPr>
          <a:xfrm>
            <a:off x="1818978" y="3152408"/>
            <a:ext cx="1597264" cy="211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7628401-6B05-4E51-83E1-51FC5860E2EB}"/>
              </a:ext>
            </a:extLst>
          </p:cNvPr>
          <p:cNvSpPr/>
          <p:nvPr/>
        </p:nvSpPr>
        <p:spPr>
          <a:xfrm>
            <a:off x="2245850" y="2774744"/>
            <a:ext cx="596963" cy="377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4558200-F9F8-47D6-B55A-8026282904A7}"/>
              </a:ext>
            </a:extLst>
          </p:cNvPr>
          <p:cNvSpPr/>
          <p:nvPr/>
        </p:nvSpPr>
        <p:spPr>
          <a:xfrm>
            <a:off x="2887109" y="2503139"/>
            <a:ext cx="755501" cy="5212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E358A98C-E8B9-4879-A3D4-BC1FE3908ED3}"/>
              </a:ext>
            </a:extLst>
          </p:cNvPr>
          <p:cNvSpPr txBox="1"/>
          <p:nvPr/>
        </p:nvSpPr>
        <p:spPr>
          <a:xfrm>
            <a:off x="1564066" y="2539184"/>
            <a:ext cx="980265" cy="215444"/>
          </a:xfrm>
          <a:prstGeom prst="rect">
            <a:avLst/>
          </a:prstGeom>
          <a:noFill/>
        </p:spPr>
        <p:txBody>
          <a:bodyPr wrap="square" rtlCol="0">
            <a:spAutoFit/>
          </a:bodyPr>
          <a:lstStyle/>
          <a:p>
            <a:r>
              <a:rPr lang="en-US" sz="800" dirty="0">
                <a:latin typeface="Futura Medium"/>
              </a:rPr>
              <a:t>Energy exports</a:t>
            </a:r>
          </a:p>
        </p:txBody>
      </p:sp>
      <p:sp>
        <p:nvSpPr>
          <p:cNvPr id="95" name="TextBox 94">
            <a:extLst>
              <a:ext uri="{FF2B5EF4-FFF2-40B4-BE49-F238E27FC236}">
                <a16:creationId xmlns:a16="http://schemas.microsoft.com/office/drawing/2014/main" id="{9B75C7C8-6DE2-4B6D-BA08-3DCADFECEFEC}"/>
              </a:ext>
            </a:extLst>
          </p:cNvPr>
          <p:cNvSpPr txBox="1"/>
          <p:nvPr/>
        </p:nvSpPr>
        <p:spPr>
          <a:xfrm>
            <a:off x="2400038" y="2259243"/>
            <a:ext cx="980265" cy="215444"/>
          </a:xfrm>
          <a:prstGeom prst="rect">
            <a:avLst/>
          </a:prstGeom>
          <a:noFill/>
        </p:spPr>
        <p:txBody>
          <a:bodyPr wrap="square" rtlCol="0">
            <a:spAutoFit/>
          </a:bodyPr>
          <a:lstStyle/>
          <a:p>
            <a:r>
              <a:rPr lang="en-US" sz="800" dirty="0">
                <a:latin typeface="Futura Medium"/>
              </a:rPr>
              <a:t>Ag / Soy Exports</a:t>
            </a:r>
          </a:p>
        </p:txBody>
      </p:sp>
      <p:sp>
        <p:nvSpPr>
          <p:cNvPr id="96" name="Rectangle 95">
            <a:extLst>
              <a:ext uri="{FF2B5EF4-FFF2-40B4-BE49-F238E27FC236}">
                <a16:creationId xmlns:a16="http://schemas.microsoft.com/office/drawing/2014/main" id="{7F64D088-9C2D-4B37-A922-F15F66653D08}"/>
              </a:ext>
            </a:extLst>
          </p:cNvPr>
          <p:cNvSpPr/>
          <p:nvPr/>
        </p:nvSpPr>
        <p:spPr>
          <a:xfrm>
            <a:off x="4111729" y="2909993"/>
            <a:ext cx="611103" cy="476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5A22E15-54FC-4ADE-A212-425890B43EE3}"/>
              </a:ext>
            </a:extLst>
          </p:cNvPr>
          <p:cNvSpPr txBox="1"/>
          <p:nvPr/>
        </p:nvSpPr>
        <p:spPr>
          <a:xfrm>
            <a:off x="6288820" y="2539184"/>
            <a:ext cx="1288339" cy="338554"/>
          </a:xfrm>
          <a:prstGeom prst="rect">
            <a:avLst/>
          </a:prstGeom>
          <a:noFill/>
        </p:spPr>
        <p:txBody>
          <a:bodyPr wrap="square" rtlCol="0">
            <a:spAutoFit/>
          </a:bodyPr>
          <a:lstStyle/>
          <a:p>
            <a:r>
              <a:rPr lang="en-US" sz="800" dirty="0">
                <a:latin typeface="Futura Medium"/>
              </a:rPr>
              <a:t>National security, steel and aluminum</a:t>
            </a:r>
          </a:p>
        </p:txBody>
      </p:sp>
      <p:cxnSp>
        <p:nvCxnSpPr>
          <p:cNvPr id="98" name="Straight Arrow Connector 97">
            <a:extLst>
              <a:ext uri="{FF2B5EF4-FFF2-40B4-BE49-F238E27FC236}">
                <a16:creationId xmlns:a16="http://schemas.microsoft.com/office/drawing/2014/main" id="{ECEACB11-FEF0-46AD-AE37-4776C2912A11}"/>
              </a:ext>
            </a:extLst>
          </p:cNvPr>
          <p:cNvCxnSpPr>
            <a:cxnSpLocks/>
          </p:cNvCxnSpPr>
          <p:nvPr/>
        </p:nvCxnSpPr>
        <p:spPr>
          <a:xfrm flipH="1">
            <a:off x="4673652" y="2722096"/>
            <a:ext cx="1602014" cy="414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3D1AFE21-C169-437B-B12D-985E3EB53533}"/>
              </a:ext>
            </a:extLst>
          </p:cNvPr>
          <p:cNvSpPr/>
          <p:nvPr/>
        </p:nvSpPr>
        <p:spPr>
          <a:xfrm>
            <a:off x="4482137" y="3294322"/>
            <a:ext cx="638303" cy="506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AD5100B1-6FD6-4A57-BD4C-ABC682A3F848}"/>
              </a:ext>
            </a:extLst>
          </p:cNvPr>
          <p:cNvSpPr txBox="1"/>
          <p:nvPr/>
        </p:nvSpPr>
        <p:spPr>
          <a:xfrm>
            <a:off x="6728234" y="3745504"/>
            <a:ext cx="1288339" cy="338554"/>
          </a:xfrm>
          <a:prstGeom prst="rect">
            <a:avLst/>
          </a:prstGeom>
          <a:noFill/>
        </p:spPr>
        <p:txBody>
          <a:bodyPr wrap="square" rtlCol="0">
            <a:spAutoFit/>
          </a:bodyPr>
          <a:lstStyle/>
          <a:p>
            <a:r>
              <a:rPr lang="en-US" sz="800" dirty="0">
                <a:latin typeface="Futura Medium"/>
              </a:rPr>
              <a:t>Democrats, Warren, ‘fixes for capitalism’</a:t>
            </a:r>
          </a:p>
        </p:txBody>
      </p:sp>
      <p:cxnSp>
        <p:nvCxnSpPr>
          <p:cNvPr id="101" name="Straight Arrow Connector 100">
            <a:extLst>
              <a:ext uri="{FF2B5EF4-FFF2-40B4-BE49-F238E27FC236}">
                <a16:creationId xmlns:a16="http://schemas.microsoft.com/office/drawing/2014/main" id="{0C828E33-2CE9-43D6-B257-F74AF5E8FD8E}"/>
              </a:ext>
            </a:extLst>
          </p:cNvPr>
          <p:cNvCxnSpPr>
            <a:cxnSpLocks/>
          </p:cNvCxnSpPr>
          <p:nvPr/>
        </p:nvCxnSpPr>
        <p:spPr>
          <a:xfrm flipH="1" flipV="1">
            <a:off x="5077416" y="3835929"/>
            <a:ext cx="1562051" cy="36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292FA21-9B82-40E6-AFFB-69B7320A608F}"/>
              </a:ext>
            </a:extLst>
          </p:cNvPr>
          <p:cNvSpPr/>
          <p:nvPr/>
        </p:nvSpPr>
        <p:spPr>
          <a:xfrm>
            <a:off x="3998013" y="2547406"/>
            <a:ext cx="611103" cy="476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8AD95AE0-02AB-4E28-B79A-E86E15D48D15}"/>
              </a:ext>
            </a:extLst>
          </p:cNvPr>
          <p:cNvSpPr txBox="1"/>
          <p:nvPr/>
        </p:nvSpPr>
        <p:spPr>
          <a:xfrm>
            <a:off x="4600931" y="1308114"/>
            <a:ext cx="1288339" cy="461665"/>
          </a:xfrm>
          <a:prstGeom prst="rect">
            <a:avLst/>
          </a:prstGeom>
          <a:noFill/>
        </p:spPr>
        <p:txBody>
          <a:bodyPr wrap="square" rtlCol="0">
            <a:spAutoFit/>
          </a:bodyPr>
          <a:lstStyle/>
          <a:p>
            <a:r>
              <a:rPr lang="en-US" sz="800" dirty="0">
                <a:latin typeface="Futura Medium"/>
              </a:rPr>
              <a:t>National security, esp. Europe, Germany and NATO</a:t>
            </a:r>
          </a:p>
        </p:txBody>
      </p:sp>
      <p:cxnSp>
        <p:nvCxnSpPr>
          <p:cNvPr id="104" name="Straight Arrow Connector 103">
            <a:extLst>
              <a:ext uri="{FF2B5EF4-FFF2-40B4-BE49-F238E27FC236}">
                <a16:creationId xmlns:a16="http://schemas.microsoft.com/office/drawing/2014/main" id="{E7DF37C1-ADEF-472C-A0E9-379161A0C98F}"/>
              </a:ext>
            </a:extLst>
          </p:cNvPr>
          <p:cNvCxnSpPr>
            <a:cxnSpLocks/>
          </p:cNvCxnSpPr>
          <p:nvPr/>
        </p:nvCxnSpPr>
        <p:spPr>
          <a:xfrm flipH="1">
            <a:off x="4287256" y="1719658"/>
            <a:ext cx="435576" cy="761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F6FF08A5-11DA-4B42-A37F-B7F28ED4AF82}"/>
              </a:ext>
            </a:extLst>
          </p:cNvPr>
          <p:cNvSpPr/>
          <p:nvPr/>
        </p:nvSpPr>
        <p:spPr>
          <a:xfrm>
            <a:off x="3600113" y="1742089"/>
            <a:ext cx="611103" cy="476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7BE3358-1E21-4FDA-9FDA-2F4CE752C276}"/>
              </a:ext>
            </a:extLst>
          </p:cNvPr>
          <p:cNvSpPr txBox="1"/>
          <p:nvPr/>
        </p:nvSpPr>
        <p:spPr>
          <a:xfrm>
            <a:off x="2691196" y="1736023"/>
            <a:ext cx="980265" cy="338554"/>
          </a:xfrm>
          <a:prstGeom prst="rect">
            <a:avLst/>
          </a:prstGeom>
          <a:noFill/>
        </p:spPr>
        <p:txBody>
          <a:bodyPr wrap="square" rtlCol="0">
            <a:spAutoFit/>
          </a:bodyPr>
          <a:lstStyle/>
          <a:p>
            <a:r>
              <a:rPr lang="en-US" sz="800" dirty="0">
                <a:latin typeface="Futura Medium"/>
              </a:rPr>
              <a:t>Brexit, No-Deal, Uncertainty</a:t>
            </a:r>
          </a:p>
        </p:txBody>
      </p:sp>
      <p:sp>
        <p:nvSpPr>
          <p:cNvPr id="107" name="Rectangle 106">
            <a:extLst>
              <a:ext uri="{FF2B5EF4-FFF2-40B4-BE49-F238E27FC236}">
                <a16:creationId xmlns:a16="http://schemas.microsoft.com/office/drawing/2014/main" id="{4D5B6FA8-6603-45F6-B515-436C77E5A260}"/>
              </a:ext>
            </a:extLst>
          </p:cNvPr>
          <p:cNvSpPr/>
          <p:nvPr/>
        </p:nvSpPr>
        <p:spPr>
          <a:xfrm>
            <a:off x="3560723" y="1040889"/>
            <a:ext cx="611103" cy="677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A55CE686-D1F9-4BEF-B864-1EE153C56ECC}"/>
              </a:ext>
            </a:extLst>
          </p:cNvPr>
          <p:cNvSpPr txBox="1"/>
          <p:nvPr/>
        </p:nvSpPr>
        <p:spPr>
          <a:xfrm>
            <a:off x="2662345" y="1151536"/>
            <a:ext cx="980265" cy="461665"/>
          </a:xfrm>
          <a:prstGeom prst="rect">
            <a:avLst/>
          </a:prstGeom>
          <a:noFill/>
        </p:spPr>
        <p:txBody>
          <a:bodyPr wrap="square" rtlCol="0">
            <a:spAutoFit/>
          </a:bodyPr>
          <a:lstStyle/>
          <a:p>
            <a:r>
              <a:rPr lang="en-US" sz="800" dirty="0">
                <a:latin typeface="Futura Medium"/>
              </a:rPr>
              <a:t>Corbyn, Northern Ireland Backstop</a:t>
            </a:r>
          </a:p>
        </p:txBody>
      </p:sp>
    </p:spTree>
    <p:extLst>
      <p:ext uri="{BB962C8B-B14F-4D97-AF65-F5344CB8AC3E}">
        <p14:creationId xmlns:p14="http://schemas.microsoft.com/office/powerpoint/2010/main" val="151293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Trade and Tariffs Attention – February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trade, tariffs, duties and associated agreements and negotiations. </a:t>
            </a:r>
          </a:p>
        </p:txBody>
      </p:sp>
      <p:pic>
        <p:nvPicPr>
          <p:cNvPr id="6" name="Picture 5" descr="image.png">
            <a:extLst>
              <a:ext uri="{FF2B5EF4-FFF2-40B4-BE49-F238E27FC236}">
                <a16:creationId xmlns:a16="http://schemas.microsoft.com/office/drawing/2014/main" id="{3A907DC9-6B6C-400D-8726-9923033923E8}"/>
              </a:ext>
            </a:extLst>
          </p:cNvPr>
          <p:cNvPicPr>
            <a:picLocks noChangeAspect="1"/>
          </p:cNvPicPr>
          <p:nvPr/>
        </p:nvPicPr>
        <p:blipFill>
          <a:blip r:embed="rId2"/>
          <a:stretch>
            <a:fillRect/>
          </a:stretch>
        </p:blipFill>
        <p:spPr>
          <a:xfrm>
            <a:off x="450850" y="1532021"/>
            <a:ext cx="7068536" cy="4514439"/>
          </a:xfrm>
          <a:prstGeom prst="rect">
            <a:avLst/>
          </a:prstGeom>
        </p:spPr>
      </p:pic>
    </p:spTree>
    <p:extLst>
      <p:ext uri="{BB962C8B-B14F-4D97-AF65-F5344CB8AC3E}">
        <p14:creationId xmlns:p14="http://schemas.microsoft.com/office/powerpoint/2010/main" val="419248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Attention Monitor – February 2019</a:t>
            </a:r>
          </a:p>
        </p:txBody>
      </p:sp>
      <p:graphicFrame>
        <p:nvGraphicFramePr>
          <p:cNvPr id="6" name="Chart 5">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2531544779"/>
              </p:ext>
            </p:extLst>
          </p:nvPr>
        </p:nvGraphicFramePr>
        <p:xfrm>
          <a:off x="450850" y="949765"/>
          <a:ext cx="8382432" cy="5113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171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Fiat News Monitor – February 2019</a:t>
            </a:r>
          </a:p>
        </p:txBody>
      </p:sp>
      <p:graphicFrame>
        <p:nvGraphicFramePr>
          <p:cNvPr id="4" name="Chart 3">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3271492897"/>
              </p:ext>
            </p:extLst>
          </p:nvPr>
        </p:nvGraphicFramePr>
        <p:xfrm>
          <a:off x="541205" y="1013089"/>
          <a:ext cx="8265444" cy="5050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69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4046933786"/>
              </p:ext>
            </p:extLst>
          </p:nvPr>
        </p:nvGraphicFramePr>
        <p:xfrm>
          <a:off x="450850" y="1074260"/>
          <a:ext cx="8417942" cy="4616325"/>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Tariffs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Credit Cycle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8460834"/>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Sentiment Monitor – February 2019</a:t>
            </a:r>
          </a:p>
        </p:txBody>
      </p:sp>
      <p:graphicFrame>
        <p:nvGraphicFramePr>
          <p:cNvPr id="6" name="Chart 5">
            <a:extLst>
              <a:ext uri="{FF2B5EF4-FFF2-40B4-BE49-F238E27FC236}">
                <a16:creationId xmlns:a16="http://schemas.microsoft.com/office/drawing/2014/main" id="{85092227-C0ED-4227-8E42-F244464EE7A6}"/>
              </a:ext>
            </a:extLst>
          </p:cNvPr>
          <p:cNvGraphicFramePr>
            <a:graphicFrameLocks/>
          </p:cNvGraphicFramePr>
          <p:nvPr>
            <p:extLst>
              <p:ext uri="{D42A27DB-BD31-4B8C-83A1-F6EECF244321}">
                <p14:modId xmlns:p14="http://schemas.microsoft.com/office/powerpoint/2010/main" val="4228637390"/>
              </p:ext>
            </p:extLst>
          </p:nvPr>
        </p:nvGraphicFramePr>
        <p:xfrm>
          <a:off x="514571" y="949765"/>
          <a:ext cx="8327587" cy="5060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743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355312"/>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Cohesion of US Fiscal Policy topics remains somewhat elevated. </a:t>
            </a: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r>
              <a:rPr lang="en-US" dirty="0">
                <a:solidFill>
                  <a:srgbClr val="000000"/>
                </a:solidFill>
                <a:latin typeface="Futura Medium"/>
              </a:rPr>
              <a:t> This appears to be the result of a sustained national discussion about the Green New Deal, Modern Monetary Theory, sustainable levels of debt and the impact on financial markets.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We do think there IS a US Fiscal Policy narrative: “</a:t>
            </a:r>
            <a:r>
              <a:rPr lang="en-US" b="1" dirty="0">
                <a:solidFill>
                  <a:srgbClr val="000000"/>
                </a:solidFill>
                <a:latin typeface="Futura Medium"/>
              </a:rPr>
              <a:t>Debt doesn’t matter, so let’s do what we have to do to prevent [insert existential threat here].”</a:t>
            </a:r>
          </a:p>
          <a:p>
            <a:pPr>
              <a:buFont typeface="Arial" panose="020B0604020202020204" pitchFamily="34" charset="0"/>
              <a:buChar char="•"/>
            </a:pPr>
            <a:endParaRPr lang="en-US" b="1" dirty="0">
              <a:solidFill>
                <a:srgbClr val="000000"/>
              </a:solidFill>
              <a:latin typeface="Futura Medium"/>
            </a:endParaRPr>
          </a:p>
          <a:p>
            <a:pPr>
              <a:buFont typeface="Arial" panose="020B0604020202020204" pitchFamily="34" charset="0"/>
              <a:buChar char="•"/>
            </a:pPr>
            <a:r>
              <a:rPr lang="en-US" b="1" dirty="0">
                <a:solidFill>
                  <a:srgbClr val="000000"/>
                </a:solidFill>
                <a:latin typeface="Futura Medium"/>
              </a:rPr>
              <a:t> </a:t>
            </a:r>
            <a:r>
              <a:rPr lang="en-US" dirty="0">
                <a:solidFill>
                  <a:srgbClr val="000000"/>
                </a:solidFill>
                <a:latin typeface="Futura Medium"/>
              </a:rPr>
              <a:t>We think it coexists with the growing inflationary zeitgeist only because they are being promoted by isolated missionary groups. </a:t>
            </a: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r>
              <a:rPr lang="en-US" dirty="0">
                <a:solidFill>
                  <a:srgbClr val="000000"/>
                </a:solidFill>
                <a:latin typeface="Futura Medium"/>
              </a:rPr>
              <a:t> To that end, we note that the Fiscal Policy discussions are almost completely bereft of financial market linkages. US debt levels are simply NOT relevant to any active discussion of equity, credit or even rates, for the most part. For that reason, while there is an emerging narrative, we think markets are still complacent to it. </a:t>
            </a:r>
          </a:p>
          <a:p>
            <a:endParaRPr lang="en-US"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image.png">
            <a:extLst>
              <a:ext uri="{FF2B5EF4-FFF2-40B4-BE49-F238E27FC236}">
                <a16:creationId xmlns:a16="http://schemas.microsoft.com/office/drawing/2014/main" id="{CE5FF29B-C39D-438F-A058-CF053A362EA3}"/>
              </a:ext>
            </a:extLst>
          </p:cNvPr>
          <p:cNvPicPr>
            <a:picLocks noChangeAspect="1"/>
          </p:cNvPicPr>
          <p:nvPr/>
        </p:nvPicPr>
        <p:blipFill>
          <a:blip r:embed="rId2"/>
          <a:stretch>
            <a:fillRect/>
          </a:stretch>
        </p:blipFill>
        <p:spPr>
          <a:xfrm>
            <a:off x="507999" y="1015486"/>
            <a:ext cx="7942573" cy="5072657"/>
          </a:xfrm>
          <a:prstGeom prst="rect">
            <a:avLst/>
          </a:prstGeom>
        </p:spPr>
      </p:pic>
      <p:sp>
        <p:nvSpPr>
          <p:cNvPr id="2" name="Title 1"/>
          <p:cNvSpPr>
            <a:spLocks noGrp="1"/>
          </p:cNvSpPr>
          <p:nvPr>
            <p:ph type="title"/>
          </p:nvPr>
        </p:nvSpPr>
        <p:spPr/>
        <p:txBody>
          <a:bodyPr/>
          <a:lstStyle/>
          <a:p>
            <a:r>
              <a:rPr lang="en-US" dirty="0"/>
              <a:t>US Fiscal Policy </a:t>
            </a:r>
            <a:r>
              <a:rPr dirty="0"/>
              <a:t>Network Map</a:t>
            </a:r>
            <a:r>
              <a:rPr lang="en-US" dirty="0"/>
              <a:t> – February 2019</a:t>
            </a:r>
            <a:endParaRPr dirty="0"/>
          </a:p>
        </p:txBody>
      </p:sp>
      <p:sp>
        <p:nvSpPr>
          <p:cNvPr id="66" name="Rectangle 65">
            <a:extLst>
              <a:ext uri="{FF2B5EF4-FFF2-40B4-BE49-F238E27FC236}">
                <a16:creationId xmlns:a16="http://schemas.microsoft.com/office/drawing/2014/main" id="{E2422014-D474-494D-984A-FF8FEAC3C642}"/>
              </a:ext>
            </a:extLst>
          </p:cNvPr>
          <p:cNvSpPr/>
          <p:nvPr/>
        </p:nvSpPr>
        <p:spPr>
          <a:xfrm>
            <a:off x="4799093" y="4425092"/>
            <a:ext cx="811594" cy="11412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3CEEA4-5D1C-4B50-9C47-62C8A180E3A5}"/>
              </a:ext>
            </a:extLst>
          </p:cNvPr>
          <p:cNvSpPr txBox="1"/>
          <p:nvPr/>
        </p:nvSpPr>
        <p:spPr>
          <a:xfrm>
            <a:off x="5610687" y="4726462"/>
            <a:ext cx="1185276" cy="461665"/>
          </a:xfrm>
          <a:prstGeom prst="rect">
            <a:avLst/>
          </a:prstGeom>
          <a:noFill/>
        </p:spPr>
        <p:txBody>
          <a:bodyPr wrap="square" rtlCol="0">
            <a:spAutoFit/>
          </a:bodyPr>
          <a:lstStyle/>
          <a:p>
            <a:r>
              <a:rPr lang="en-US" sz="800" dirty="0">
                <a:latin typeface="Futura Medium"/>
              </a:rPr>
              <a:t>Federal investigations, special counsel</a:t>
            </a:r>
          </a:p>
        </p:txBody>
      </p:sp>
      <p:sp>
        <p:nvSpPr>
          <p:cNvPr id="37" name="Rectangle 36">
            <a:extLst>
              <a:ext uri="{FF2B5EF4-FFF2-40B4-BE49-F238E27FC236}">
                <a16:creationId xmlns:a16="http://schemas.microsoft.com/office/drawing/2014/main" id="{18968122-6A1D-4743-96BC-654D4D0F9966}"/>
              </a:ext>
            </a:extLst>
          </p:cNvPr>
          <p:cNvSpPr/>
          <p:nvPr/>
        </p:nvSpPr>
        <p:spPr>
          <a:xfrm>
            <a:off x="2912726" y="3879334"/>
            <a:ext cx="1432182" cy="1032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B9F6D2E-D910-4639-B3A8-374662AE790E}"/>
              </a:ext>
            </a:extLst>
          </p:cNvPr>
          <p:cNvSpPr txBox="1"/>
          <p:nvPr/>
        </p:nvSpPr>
        <p:spPr>
          <a:xfrm>
            <a:off x="3613817" y="6046397"/>
            <a:ext cx="1185276" cy="338554"/>
          </a:xfrm>
          <a:prstGeom prst="rect">
            <a:avLst/>
          </a:prstGeom>
          <a:noFill/>
        </p:spPr>
        <p:txBody>
          <a:bodyPr wrap="square" rtlCol="0">
            <a:spAutoFit/>
          </a:bodyPr>
          <a:lstStyle/>
          <a:p>
            <a:r>
              <a:rPr lang="en-US" sz="800" dirty="0">
                <a:latin typeface="Futura Medium"/>
              </a:rPr>
              <a:t>Student loans, teachers</a:t>
            </a:r>
          </a:p>
        </p:txBody>
      </p:sp>
      <p:sp>
        <p:nvSpPr>
          <p:cNvPr id="40" name="Rectangle 39">
            <a:extLst>
              <a:ext uri="{FF2B5EF4-FFF2-40B4-BE49-F238E27FC236}">
                <a16:creationId xmlns:a16="http://schemas.microsoft.com/office/drawing/2014/main" id="{442274CB-6E32-49A5-81FF-BB62CF2E7C6C}"/>
              </a:ext>
            </a:extLst>
          </p:cNvPr>
          <p:cNvSpPr/>
          <p:nvPr/>
        </p:nvSpPr>
        <p:spPr>
          <a:xfrm>
            <a:off x="4479285" y="5244960"/>
            <a:ext cx="811594" cy="900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E5C3B8A-9F56-43BF-9FD2-71019769EFAE}"/>
              </a:ext>
            </a:extLst>
          </p:cNvPr>
          <p:cNvSpPr txBox="1"/>
          <p:nvPr/>
        </p:nvSpPr>
        <p:spPr>
          <a:xfrm>
            <a:off x="5290879" y="5749589"/>
            <a:ext cx="1185276" cy="338554"/>
          </a:xfrm>
          <a:prstGeom prst="rect">
            <a:avLst/>
          </a:prstGeom>
          <a:noFill/>
        </p:spPr>
        <p:txBody>
          <a:bodyPr wrap="square" rtlCol="0">
            <a:spAutoFit/>
          </a:bodyPr>
          <a:lstStyle/>
          <a:p>
            <a:r>
              <a:rPr lang="en-US" sz="800" dirty="0">
                <a:latin typeface="Futura Medium"/>
              </a:rPr>
              <a:t>Pritzker, Illinois Budget Woes</a:t>
            </a:r>
          </a:p>
        </p:txBody>
      </p:sp>
      <p:cxnSp>
        <p:nvCxnSpPr>
          <p:cNvPr id="4" name="Straight Arrow Connector 3">
            <a:extLst>
              <a:ext uri="{FF2B5EF4-FFF2-40B4-BE49-F238E27FC236}">
                <a16:creationId xmlns:a16="http://schemas.microsoft.com/office/drawing/2014/main" id="{4E8E58B7-0C10-4566-A578-C8C781332691}"/>
              </a:ext>
            </a:extLst>
          </p:cNvPr>
          <p:cNvCxnSpPr/>
          <p:nvPr/>
        </p:nvCxnSpPr>
        <p:spPr>
          <a:xfrm flipV="1">
            <a:off x="4206455" y="5244960"/>
            <a:ext cx="99215" cy="738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8160209-E2D0-498C-B1AB-7F69F1126DBC}"/>
              </a:ext>
            </a:extLst>
          </p:cNvPr>
          <p:cNvSpPr/>
          <p:nvPr/>
        </p:nvSpPr>
        <p:spPr>
          <a:xfrm>
            <a:off x="3208020" y="4671992"/>
            <a:ext cx="811594" cy="1170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4996A61-6FEC-434C-9017-F8F640362C05}"/>
              </a:ext>
            </a:extLst>
          </p:cNvPr>
          <p:cNvSpPr txBox="1"/>
          <p:nvPr/>
        </p:nvSpPr>
        <p:spPr>
          <a:xfrm>
            <a:off x="2199598" y="5397022"/>
            <a:ext cx="1185276" cy="338554"/>
          </a:xfrm>
          <a:prstGeom prst="rect">
            <a:avLst/>
          </a:prstGeom>
          <a:noFill/>
        </p:spPr>
        <p:txBody>
          <a:bodyPr wrap="square" rtlCol="0">
            <a:spAutoFit/>
          </a:bodyPr>
          <a:lstStyle/>
          <a:p>
            <a:r>
              <a:rPr lang="en-US" sz="800" dirty="0">
                <a:latin typeface="Futura Medium"/>
              </a:rPr>
              <a:t>Health coverage, esp. Federal EEs</a:t>
            </a:r>
          </a:p>
        </p:txBody>
      </p:sp>
      <p:sp>
        <p:nvSpPr>
          <p:cNvPr id="77" name="Rectangle 76">
            <a:extLst>
              <a:ext uri="{FF2B5EF4-FFF2-40B4-BE49-F238E27FC236}">
                <a16:creationId xmlns:a16="http://schemas.microsoft.com/office/drawing/2014/main" id="{19143C53-15B3-4E4A-B226-88FE064F412D}"/>
              </a:ext>
            </a:extLst>
          </p:cNvPr>
          <p:cNvSpPr/>
          <p:nvPr/>
        </p:nvSpPr>
        <p:spPr>
          <a:xfrm>
            <a:off x="5204889" y="3671199"/>
            <a:ext cx="1337953" cy="815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B1E1F548-224C-4689-89EA-4EFB34667C11}"/>
              </a:ext>
            </a:extLst>
          </p:cNvPr>
          <p:cNvSpPr txBox="1"/>
          <p:nvPr/>
        </p:nvSpPr>
        <p:spPr>
          <a:xfrm>
            <a:off x="6542842" y="3729317"/>
            <a:ext cx="1185276" cy="584775"/>
          </a:xfrm>
          <a:prstGeom prst="rect">
            <a:avLst/>
          </a:prstGeom>
          <a:noFill/>
        </p:spPr>
        <p:txBody>
          <a:bodyPr wrap="square" rtlCol="0">
            <a:spAutoFit/>
          </a:bodyPr>
          <a:lstStyle/>
          <a:p>
            <a:r>
              <a:rPr lang="en-US" sz="800" dirty="0">
                <a:latin typeface="Futura Medium"/>
              </a:rPr>
              <a:t>Kamala Harris, Socialism, Starbucks, UBI, ‘Soak the rich’</a:t>
            </a:r>
          </a:p>
        </p:txBody>
      </p:sp>
      <p:sp>
        <p:nvSpPr>
          <p:cNvPr id="79" name="Rectangle 78">
            <a:extLst>
              <a:ext uri="{FF2B5EF4-FFF2-40B4-BE49-F238E27FC236}">
                <a16:creationId xmlns:a16="http://schemas.microsoft.com/office/drawing/2014/main" id="{69D9A330-A9A9-4BE9-ADC0-A1A78671EFEE}"/>
              </a:ext>
            </a:extLst>
          </p:cNvPr>
          <p:cNvSpPr/>
          <p:nvPr/>
        </p:nvSpPr>
        <p:spPr>
          <a:xfrm>
            <a:off x="4594997" y="3345290"/>
            <a:ext cx="1104467" cy="4811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2F6DA3E-F3C1-4DCD-B531-CAB04D5E3957}"/>
              </a:ext>
            </a:extLst>
          </p:cNvPr>
          <p:cNvSpPr txBox="1"/>
          <p:nvPr/>
        </p:nvSpPr>
        <p:spPr>
          <a:xfrm>
            <a:off x="6542841" y="3206732"/>
            <a:ext cx="1331651" cy="461665"/>
          </a:xfrm>
          <a:prstGeom prst="rect">
            <a:avLst/>
          </a:prstGeom>
          <a:noFill/>
        </p:spPr>
        <p:txBody>
          <a:bodyPr wrap="square" rtlCol="0">
            <a:spAutoFit/>
          </a:bodyPr>
          <a:lstStyle/>
          <a:p>
            <a:r>
              <a:rPr lang="en-US" sz="800" dirty="0">
                <a:latin typeface="Futura Medium"/>
              </a:rPr>
              <a:t>Green New Deal, Greenhouse Gases, Emissions</a:t>
            </a:r>
          </a:p>
        </p:txBody>
      </p:sp>
      <p:cxnSp>
        <p:nvCxnSpPr>
          <p:cNvPr id="81" name="Straight Arrow Connector 80">
            <a:extLst>
              <a:ext uri="{FF2B5EF4-FFF2-40B4-BE49-F238E27FC236}">
                <a16:creationId xmlns:a16="http://schemas.microsoft.com/office/drawing/2014/main" id="{4185018B-93BF-4FED-A208-CC048F8D4097}"/>
              </a:ext>
            </a:extLst>
          </p:cNvPr>
          <p:cNvCxnSpPr>
            <a:cxnSpLocks/>
            <a:stCxn id="80" idx="1"/>
          </p:cNvCxnSpPr>
          <p:nvPr/>
        </p:nvCxnSpPr>
        <p:spPr>
          <a:xfrm flipH="1">
            <a:off x="5820387" y="3437565"/>
            <a:ext cx="722454" cy="610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397E598-D380-40A2-8C26-3FF6ADC552AB}"/>
              </a:ext>
            </a:extLst>
          </p:cNvPr>
          <p:cNvSpPr/>
          <p:nvPr/>
        </p:nvSpPr>
        <p:spPr>
          <a:xfrm>
            <a:off x="5268153" y="2890720"/>
            <a:ext cx="1104467" cy="4811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4C0B55A-332F-4F19-B1E3-B6B71F2DFF19}"/>
              </a:ext>
            </a:extLst>
          </p:cNvPr>
          <p:cNvSpPr txBox="1"/>
          <p:nvPr/>
        </p:nvSpPr>
        <p:spPr>
          <a:xfrm>
            <a:off x="6372620" y="2764280"/>
            <a:ext cx="1331651" cy="461665"/>
          </a:xfrm>
          <a:prstGeom prst="rect">
            <a:avLst/>
          </a:prstGeom>
          <a:noFill/>
        </p:spPr>
        <p:txBody>
          <a:bodyPr wrap="square" rtlCol="0">
            <a:spAutoFit/>
          </a:bodyPr>
          <a:lstStyle/>
          <a:p>
            <a:r>
              <a:rPr lang="en-US" sz="800" dirty="0">
                <a:latin typeface="Futura Medium"/>
              </a:rPr>
              <a:t>CBO, ‘Soaring’ deficit, flat revenues, ‘missed’ growth targets</a:t>
            </a:r>
          </a:p>
        </p:txBody>
      </p:sp>
      <p:sp>
        <p:nvSpPr>
          <p:cNvPr id="84" name="Rectangle 83">
            <a:extLst>
              <a:ext uri="{FF2B5EF4-FFF2-40B4-BE49-F238E27FC236}">
                <a16:creationId xmlns:a16="http://schemas.microsoft.com/office/drawing/2014/main" id="{C096B672-7922-4114-9849-14C81CC9D805}"/>
              </a:ext>
            </a:extLst>
          </p:cNvPr>
          <p:cNvSpPr/>
          <p:nvPr/>
        </p:nvSpPr>
        <p:spPr>
          <a:xfrm>
            <a:off x="5290880" y="1908699"/>
            <a:ext cx="808080" cy="994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DD2505C6-3585-47F6-AA14-CE7A468EA6D2}"/>
              </a:ext>
            </a:extLst>
          </p:cNvPr>
          <p:cNvSpPr txBox="1"/>
          <p:nvPr/>
        </p:nvSpPr>
        <p:spPr>
          <a:xfrm>
            <a:off x="6093651" y="1929971"/>
            <a:ext cx="1331651" cy="584775"/>
          </a:xfrm>
          <a:prstGeom prst="rect">
            <a:avLst/>
          </a:prstGeom>
          <a:noFill/>
        </p:spPr>
        <p:txBody>
          <a:bodyPr wrap="square" rtlCol="0">
            <a:spAutoFit/>
          </a:bodyPr>
          <a:lstStyle/>
          <a:p>
            <a:r>
              <a:rPr lang="en-US" sz="800" dirty="0">
                <a:latin typeface="Futura Medium"/>
              </a:rPr>
              <a:t>MMT, Government Debt, ‘Debt rising, concern isn’t’, ‘US Can Take on More Debt’</a:t>
            </a:r>
          </a:p>
        </p:txBody>
      </p:sp>
      <p:sp>
        <p:nvSpPr>
          <p:cNvPr id="86" name="Rectangle 85">
            <a:extLst>
              <a:ext uri="{FF2B5EF4-FFF2-40B4-BE49-F238E27FC236}">
                <a16:creationId xmlns:a16="http://schemas.microsoft.com/office/drawing/2014/main" id="{DCBA6527-7F10-4A21-8D93-159AEC9DFEA8}"/>
              </a:ext>
            </a:extLst>
          </p:cNvPr>
          <p:cNvSpPr/>
          <p:nvPr/>
        </p:nvSpPr>
        <p:spPr>
          <a:xfrm>
            <a:off x="4395957" y="1400271"/>
            <a:ext cx="1214730" cy="632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F1DF258-D3E0-451D-9EE8-9304204478AE}"/>
              </a:ext>
            </a:extLst>
          </p:cNvPr>
          <p:cNvSpPr txBox="1"/>
          <p:nvPr/>
        </p:nvSpPr>
        <p:spPr>
          <a:xfrm>
            <a:off x="5268153" y="1045995"/>
            <a:ext cx="1331651" cy="338554"/>
          </a:xfrm>
          <a:prstGeom prst="rect">
            <a:avLst/>
          </a:prstGeom>
          <a:noFill/>
        </p:spPr>
        <p:txBody>
          <a:bodyPr wrap="square" rtlCol="0">
            <a:spAutoFit/>
          </a:bodyPr>
          <a:lstStyle/>
          <a:p>
            <a:r>
              <a:rPr lang="en-US" sz="800" dirty="0">
                <a:latin typeface="Futura Medium"/>
              </a:rPr>
              <a:t>Investment analysis of debt, MMT issues, Gold</a:t>
            </a:r>
          </a:p>
        </p:txBody>
      </p:sp>
      <p:sp>
        <p:nvSpPr>
          <p:cNvPr id="88" name="Rectangle 87">
            <a:extLst>
              <a:ext uri="{FF2B5EF4-FFF2-40B4-BE49-F238E27FC236}">
                <a16:creationId xmlns:a16="http://schemas.microsoft.com/office/drawing/2014/main" id="{8849CE07-4E18-4204-81CD-C3C55CFE5988}"/>
              </a:ext>
            </a:extLst>
          </p:cNvPr>
          <p:cNvSpPr/>
          <p:nvPr/>
        </p:nvSpPr>
        <p:spPr>
          <a:xfrm>
            <a:off x="3671205" y="1636910"/>
            <a:ext cx="808080" cy="994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0F9C5A48-AB8E-42BE-95F6-F4FE87E1D87B}"/>
              </a:ext>
            </a:extLst>
          </p:cNvPr>
          <p:cNvSpPr txBox="1"/>
          <p:nvPr/>
        </p:nvSpPr>
        <p:spPr>
          <a:xfrm>
            <a:off x="923414" y="1863173"/>
            <a:ext cx="1331651" cy="338554"/>
          </a:xfrm>
          <a:prstGeom prst="rect">
            <a:avLst/>
          </a:prstGeom>
          <a:noFill/>
        </p:spPr>
        <p:txBody>
          <a:bodyPr wrap="square" rtlCol="0">
            <a:spAutoFit/>
          </a:bodyPr>
          <a:lstStyle/>
          <a:p>
            <a:r>
              <a:rPr lang="en-US" sz="800" dirty="0">
                <a:latin typeface="Futura Medium"/>
              </a:rPr>
              <a:t>Euro Area, Italy Debt Crisis, Fiscal Austerity</a:t>
            </a:r>
          </a:p>
        </p:txBody>
      </p:sp>
      <p:cxnSp>
        <p:nvCxnSpPr>
          <p:cNvPr id="90" name="Straight Arrow Connector 89">
            <a:extLst>
              <a:ext uri="{FF2B5EF4-FFF2-40B4-BE49-F238E27FC236}">
                <a16:creationId xmlns:a16="http://schemas.microsoft.com/office/drawing/2014/main" id="{2BC17673-9C4C-4BA2-98B9-A5BFDFF25891}"/>
              </a:ext>
            </a:extLst>
          </p:cNvPr>
          <p:cNvCxnSpPr>
            <a:cxnSpLocks/>
          </p:cNvCxnSpPr>
          <p:nvPr/>
        </p:nvCxnSpPr>
        <p:spPr>
          <a:xfrm>
            <a:off x="2220716" y="2073362"/>
            <a:ext cx="1393101" cy="441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041B0C53-1F31-4E28-93A4-811897328FD6}"/>
              </a:ext>
            </a:extLst>
          </p:cNvPr>
          <p:cNvSpPr/>
          <p:nvPr/>
        </p:nvSpPr>
        <p:spPr>
          <a:xfrm>
            <a:off x="2738029" y="1157846"/>
            <a:ext cx="875788" cy="1150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5BCEB75B-3E3F-47FC-AB49-45D65AAD399B}"/>
              </a:ext>
            </a:extLst>
          </p:cNvPr>
          <p:cNvSpPr txBox="1"/>
          <p:nvPr/>
        </p:nvSpPr>
        <p:spPr>
          <a:xfrm>
            <a:off x="1465698" y="1131644"/>
            <a:ext cx="1331651" cy="461665"/>
          </a:xfrm>
          <a:prstGeom prst="rect">
            <a:avLst/>
          </a:prstGeom>
          <a:noFill/>
        </p:spPr>
        <p:txBody>
          <a:bodyPr wrap="square" rtlCol="0">
            <a:spAutoFit/>
          </a:bodyPr>
          <a:lstStyle/>
          <a:p>
            <a:r>
              <a:rPr lang="en-US" sz="800" dirty="0">
                <a:latin typeface="Futura Medium"/>
              </a:rPr>
              <a:t>EM, ‘Avoid Credit Downgrade’, Growth Concerns, IMF</a:t>
            </a:r>
          </a:p>
        </p:txBody>
      </p:sp>
      <p:sp>
        <p:nvSpPr>
          <p:cNvPr id="93" name="Rectangle 92">
            <a:extLst>
              <a:ext uri="{FF2B5EF4-FFF2-40B4-BE49-F238E27FC236}">
                <a16:creationId xmlns:a16="http://schemas.microsoft.com/office/drawing/2014/main" id="{F0A0D823-2EFD-41D2-A4F6-91028DCFD92B}"/>
              </a:ext>
            </a:extLst>
          </p:cNvPr>
          <p:cNvSpPr/>
          <p:nvPr/>
        </p:nvSpPr>
        <p:spPr>
          <a:xfrm>
            <a:off x="2220715" y="2652489"/>
            <a:ext cx="1530903" cy="980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FCD0DBE-01D1-49FE-B8E9-1AF9B9B48901}"/>
              </a:ext>
            </a:extLst>
          </p:cNvPr>
          <p:cNvSpPr txBox="1"/>
          <p:nvPr/>
        </p:nvSpPr>
        <p:spPr>
          <a:xfrm>
            <a:off x="1002656" y="2595647"/>
            <a:ext cx="1331651" cy="338554"/>
          </a:xfrm>
          <a:prstGeom prst="rect">
            <a:avLst/>
          </a:prstGeom>
          <a:noFill/>
        </p:spPr>
        <p:txBody>
          <a:bodyPr wrap="square" rtlCol="0">
            <a:spAutoFit/>
          </a:bodyPr>
          <a:lstStyle/>
          <a:p>
            <a:r>
              <a:rPr lang="en-US" sz="800" dirty="0">
                <a:latin typeface="Futura Medium"/>
              </a:rPr>
              <a:t>Border Wall, Detention Beds, Shutdown</a:t>
            </a:r>
          </a:p>
        </p:txBody>
      </p:sp>
      <p:sp>
        <p:nvSpPr>
          <p:cNvPr id="95" name="Rectangle 94">
            <a:extLst>
              <a:ext uri="{FF2B5EF4-FFF2-40B4-BE49-F238E27FC236}">
                <a16:creationId xmlns:a16="http://schemas.microsoft.com/office/drawing/2014/main" id="{58951319-3531-4F71-B5B5-3EDE06A1727F}"/>
              </a:ext>
            </a:extLst>
          </p:cNvPr>
          <p:cNvSpPr/>
          <p:nvPr/>
        </p:nvSpPr>
        <p:spPr>
          <a:xfrm>
            <a:off x="4140803" y="4308258"/>
            <a:ext cx="811594" cy="1032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E76EDB6-4712-415B-98F7-80EACF24D87D}"/>
              </a:ext>
            </a:extLst>
          </p:cNvPr>
          <p:cNvSpPr txBox="1"/>
          <p:nvPr/>
        </p:nvSpPr>
        <p:spPr>
          <a:xfrm>
            <a:off x="1800890" y="4425092"/>
            <a:ext cx="1185276" cy="461665"/>
          </a:xfrm>
          <a:prstGeom prst="rect">
            <a:avLst/>
          </a:prstGeom>
          <a:noFill/>
        </p:spPr>
        <p:txBody>
          <a:bodyPr wrap="square" rtlCol="0">
            <a:spAutoFit/>
          </a:bodyPr>
          <a:lstStyle/>
          <a:p>
            <a:r>
              <a:rPr lang="en-US" sz="800" dirty="0">
                <a:latin typeface="Futura Medium"/>
              </a:rPr>
              <a:t>Spending Caps, Nat’l Debt as Security Issue </a:t>
            </a:r>
          </a:p>
        </p:txBody>
      </p:sp>
      <p:sp>
        <p:nvSpPr>
          <p:cNvPr id="97" name="Rectangle 96">
            <a:extLst>
              <a:ext uri="{FF2B5EF4-FFF2-40B4-BE49-F238E27FC236}">
                <a16:creationId xmlns:a16="http://schemas.microsoft.com/office/drawing/2014/main" id="{A3458AE4-237E-44C7-8BE7-93425F5EFA9E}"/>
              </a:ext>
            </a:extLst>
          </p:cNvPr>
          <p:cNvSpPr/>
          <p:nvPr/>
        </p:nvSpPr>
        <p:spPr>
          <a:xfrm>
            <a:off x="2193109" y="3355580"/>
            <a:ext cx="811595" cy="980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865550B-A6C8-4142-AD4D-1342984DCAF1}"/>
              </a:ext>
            </a:extLst>
          </p:cNvPr>
          <p:cNvSpPr txBox="1"/>
          <p:nvPr/>
        </p:nvSpPr>
        <p:spPr>
          <a:xfrm>
            <a:off x="1266850" y="3630051"/>
            <a:ext cx="926259" cy="584775"/>
          </a:xfrm>
          <a:prstGeom prst="rect">
            <a:avLst/>
          </a:prstGeom>
          <a:noFill/>
        </p:spPr>
        <p:txBody>
          <a:bodyPr wrap="square" rtlCol="0">
            <a:spAutoFit/>
          </a:bodyPr>
          <a:lstStyle/>
          <a:p>
            <a:r>
              <a:rPr lang="en-US" sz="800" dirty="0">
                <a:latin typeface="Futura Medium"/>
              </a:rPr>
              <a:t>Earnings from Major Fed Gov’t Contractors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US Fiscal Policy Attention – February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fiscal deficits, the US federal budget and national debt matters. </a:t>
            </a:r>
          </a:p>
        </p:txBody>
      </p:sp>
      <p:pic>
        <p:nvPicPr>
          <p:cNvPr id="5" name="Picture 4" descr="image.png">
            <a:extLst>
              <a:ext uri="{FF2B5EF4-FFF2-40B4-BE49-F238E27FC236}">
                <a16:creationId xmlns:a16="http://schemas.microsoft.com/office/drawing/2014/main" id="{309DA6DC-0483-4E2E-B014-0EF00252D3AA}"/>
              </a:ext>
            </a:extLst>
          </p:cNvPr>
          <p:cNvPicPr>
            <a:picLocks noChangeAspect="1"/>
          </p:cNvPicPr>
          <p:nvPr/>
        </p:nvPicPr>
        <p:blipFill>
          <a:blip r:embed="rId2"/>
          <a:stretch>
            <a:fillRect/>
          </a:stretch>
        </p:blipFill>
        <p:spPr>
          <a:xfrm>
            <a:off x="658920" y="1455691"/>
            <a:ext cx="7126796" cy="4551647"/>
          </a:xfrm>
          <a:prstGeom prst="rect">
            <a:avLst/>
          </a:prstGeom>
        </p:spPr>
      </p:pic>
    </p:spTree>
    <p:extLst>
      <p:ext uri="{BB962C8B-B14F-4D97-AF65-F5344CB8AC3E}">
        <p14:creationId xmlns:p14="http://schemas.microsoft.com/office/powerpoint/2010/main" val="224383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Cohesion Monitor – February 2019</a:t>
            </a:r>
          </a:p>
        </p:txBody>
      </p:sp>
      <p:graphicFrame>
        <p:nvGraphicFramePr>
          <p:cNvPr id="4" name="Chart 3">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1420391066"/>
              </p:ext>
            </p:extLst>
          </p:nvPr>
        </p:nvGraphicFramePr>
        <p:xfrm>
          <a:off x="450849" y="1101867"/>
          <a:ext cx="8400187" cy="50059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February 2019</a:t>
            </a:r>
          </a:p>
        </p:txBody>
      </p:sp>
      <p:graphicFrame>
        <p:nvGraphicFramePr>
          <p:cNvPr id="5" name="Chart 4">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4167459419"/>
              </p:ext>
            </p:extLst>
          </p:nvPr>
        </p:nvGraphicFramePr>
        <p:xfrm>
          <a:off x="450850" y="949766"/>
          <a:ext cx="8373554" cy="5140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69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February 2019</a:t>
            </a:r>
          </a:p>
        </p:txBody>
      </p:sp>
      <p:graphicFrame>
        <p:nvGraphicFramePr>
          <p:cNvPr id="6" name="Chart 5">
            <a:extLst>
              <a:ext uri="{FF2B5EF4-FFF2-40B4-BE49-F238E27FC236}">
                <a16:creationId xmlns:a16="http://schemas.microsoft.com/office/drawing/2014/main" id="{85092227-C0ED-4227-8E42-F244464EE7A6}"/>
              </a:ext>
            </a:extLst>
          </p:cNvPr>
          <p:cNvGraphicFramePr>
            <a:graphicFrameLocks/>
          </p:cNvGraphicFramePr>
          <p:nvPr>
            <p:extLst>
              <p:ext uri="{D42A27DB-BD31-4B8C-83A1-F6EECF244321}">
                <p14:modId xmlns:p14="http://schemas.microsoft.com/office/powerpoint/2010/main" val="1847920400"/>
              </p:ext>
            </p:extLst>
          </p:nvPr>
        </p:nvGraphicFramePr>
        <p:xfrm>
          <a:off x="450850" y="1039722"/>
          <a:ext cx="8382432" cy="5112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26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Credit Cycle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401205"/>
          </a:xfrm>
          <a:prstGeom prst="rect">
            <a:avLst/>
          </a:prstGeom>
        </p:spPr>
        <p:txBody>
          <a:bodyPr wrap="square">
            <a:spAutoFit/>
          </a:bodyPr>
          <a:lstStyle/>
          <a:p>
            <a:pPr>
              <a:buFont typeface="Arial" panose="020B0604020202020204" pitchFamily="34" charset="0"/>
              <a:buChar char="•"/>
            </a:pPr>
            <a:r>
              <a:rPr lang="en-US" sz="1750" b="0" i="0" dirty="0">
                <a:solidFill>
                  <a:srgbClr val="000000"/>
                </a:solidFill>
                <a:effectLst/>
                <a:latin typeface="Futura Medium"/>
              </a:rPr>
              <a:t> As we noted in our Zeitgeist post on March 4, we see the rather unseemly search for yield among many large institutions </a:t>
            </a:r>
            <a:r>
              <a:rPr lang="en-US" sz="1750" dirty="0">
                <a:solidFill>
                  <a:srgbClr val="000000"/>
                </a:solidFill>
                <a:latin typeface="Futura Medium"/>
              </a:rPr>
              <a:t>(and not just in Japan), but neither see the fundamental case or narrative of systemic risk at this point.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There is little idiosyncratic cohesion within credit market narratives – we frankly see most of these discussions as a derivative of risky asset drivers more broadly, which is to say </a:t>
            </a:r>
            <a:r>
              <a:rPr lang="en-US" sz="1750" i="1" dirty="0">
                <a:solidFill>
                  <a:srgbClr val="000000"/>
                </a:solidFill>
                <a:latin typeface="Futura Medium"/>
              </a:rPr>
              <a:t>heavily influenced by central bank omnipotence narratives. </a:t>
            </a:r>
          </a:p>
          <a:p>
            <a:pPr>
              <a:buFont typeface="Arial" panose="020B0604020202020204" pitchFamily="34" charset="0"/>
              <a:buChar char="•"/>
            </a:pPr>
            <a:endParaRPr lang="en-US" sz="1750" i="1"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The most centrally connected cluster here IS the central bank pivot-focused cluster, not a cluster relating to issuance, structured credit, leveraged loans, auto delinquencies or mortgage concerns in Aussie, Canada or UK.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Other on-again / off-again topics like student loans and household borrowing remain muted. </a:t>
            </a:r>
          </a:p>
          <a:p>
            <a:pPr>
              <a:buFont typeface="Arial" panose="020B0604020202020204" pitchFamily="34" charset="0"/>
              <a:buChar char="•"/>
            </a:pPr>
            <a:endParaRPr lang="en-US" sz="1750" dirty="0">
              <a:solidFill>
                <a:srgbClr val="000000"/>
              </a:solidFill>
              <a:latin typeface="Futura Medium"/>
            </a:endParaRPr>
          </a:p>
        </p:txBody>
      </p:sp>
    </p:spTree>
    <p:extLst>
      <p:ext uri="{BB962C8B-B14F-4D97-AF65-F5344CB8AC3E}">
        <p14:creationId xmlns:p14="http://schemas.microsoft.com/office/powerpoint/2010/main" val="191318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mage.png">
            <a:extLst>
              <a:ext uri="{FF2B5EF4-FFF2-40B4-BE49-F238E27FC236}">
                <a16:creationId xmlns:a16="http://schemas.microsoft.com/office/drawing/2014/main" id="{88CA9984-2B53-41B5-B92D-DAD040FDD56C}"/>
              </a:ext>
            </a:extLst>
          </p:cNvPr>
          <p:cNvPicPr>
            <a:picLocks noChangeAspect="1"/>
          </p:cNvPicPr>
          <p:nvPr/>
        </p:nvPicPr>
        <p:blipFill rotWithShape="1">
          <a:blip r:embed="rId2"/>
          <a:srcRect l="15295" r="15609"/>
          <a:stretch/>
        </p:blipFill>
        <p:spPr>
          <a:xfrm>
            <a:off x="2013654" y="1091186"/>
            <a:ext cx="5606250" cy="5181932"/>
          </a:xfrm>
          <a:prstGeom prst="rect">
            <a:avLst/>
          </a:prstGeom>
        </p:spPr>
      </p:pic>
      <p:sp>
        <p:nvSpPr>
          <p:cNvPr id="2" name="Title 1"/>
          <p:cNvSpPr>
            <a:spLocks noGrp="1"/>
          </p:cNvSpPr>
          <p:nvPr>
            <p:ph type="title"/>
          </p:nvPr>
        </p:nvSpPr>
        <p:spPr>
          <a:xfrm>
            <a:off x="450850" y="365125"/>
            <a:ext cx="7886700" cy="593519"/>
          </a:xfrm>
        </p:spPr>
        <p:txBody>
          <a:bodyPr>
            <a:normAutofit/>
          </a:bodyPr>
          <a:lstStyle/>
          <a:p>
            <a:r>
              <a:rPr lang="en-US" sz="2200" dirty="0"/>
              <a:t>Credit Cycle Network Map – February 2019</a:t>
            </a:r>
          </a:p>
        </p:txBody>
      </p:sp>
      <p:sp>
        <p:nvSpPr>
          <p:cNvPr id="31" name="Rectangle 30">
            <a:extLst>
              <a:ext uri="{FF2B5EF4-FFF2-40B4-BE49-F238E27FC236}">
                <a16:creationId xmlns:a16="http://schemas.microsoft.com/office/drawing/2014/main" id="{6083A30F-1F20-4D84-8AC7-CD52A63FC6F6}"/>
              </a:ext>
            </a:extLst>
          </p:cNvPr>
          <p:cNvSpPr/>
          <p:nvPr/>
        </p:nvSpPr>
        <p:spPr>
          <a:xfrm>
            <a:off x="3202541" y="4500980"/>
            <a:ext cx="1591401" cy="1475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60B0115-21B3-4B80-B561-F2232E9DFDB2}"/>
              </a:ext>
            </a:extLst>
          </p:cNvPr>
          <p:cNvSpPr txBox="1"/>
          <p:nvPr/>
        </p:nvSpPr>
        <p:spPr>
          <a:xfrm>
            <a:off x="3107827" y="5954853"/>
            <a:ext cx="1686115" cy="461665"/>
          </a:xfrm>
          <a:prstGeom prst="rect">
            <a:avLst/>
          </a:prstGeom>
          <a:noFill/>
        </p:spPr>
        <p:txBody>
          <a:bodyPr wrap="square" rtlCol="0">
            <a:spAutoFit/>
          </a:bodyPr>
          <a:lstStyle/>
          <a:p>
            <a:r>
              <a:rPr lang="en-US" sz="800" dirty="0">
                <a:latin typeface="Futura Medium"/>
              </a:rPr>
              <a:t>India, reducing loan load, small business restructuring, ag lending plans</a:t>
            </a:r>
          </a:p>
        </p:txBody>
      </p:sp>
      <p:sp>
        <p:nvSpPr>
          <p:cNvPr id="24" name="Rectangle 23">
            <a:extLst>
              <a:ext uri="{FF2B5EF4-FFF2-40B4-BE49-F238E27FC236}">
                <a16:creationId xmlns:a16="http://schemas.microsoft.com/office/drawing/2014/main" id="{6101B044-D40D-47C4-A7F1-FB7366F4B76B}"/>
              </a:ext>
            </a:extLst>
          </p:cNvPr>
          <p:cNvSpPr/>
          <p:nvPr/>
        </p:nvSpPr>
        <p:spPr>
          <a:xfrm>
            <a:off x="4793942" y="4946633"/>
            <a:ext cx="772357" cy="8201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CF8160B-307B-464B-98A8-3B746544D6A7}"/>
              </a:ext>
            </a:extLst>
          </p:cNvPr>
          <p:cNvSpPr txBox="1"/>
          <p:nvPr/>
        </p:nvSpPr>
        <p:spPr>
          <a:xfrm>
            <a:off x="4802820" y="5770004"/>
            <a:ext cx="1259588" cy="584775"/>
          </a:xfrm>
          <a:prstGeom prst="rect">
            <a:avLst/>
          </a:prstGeom>
          <a:noFill/>
        </p:spPr>
        <p:txBody>
          <a:bodyPr wrap="square" rtlCol="0">
            <a:spAutoFit/>
          </a:bodyPr>
          <a:lstStyle/>
          <a:p>
            <a:r>
              <a:rPr lang="en-US" sz="800" dirty="0">
                <a:latin typeface="Futura Medium"/>
              </a:rPr>
              <a:t>Reinsurance earnings, results, capital markets activity</a:t>
            </a:r>
          </a:p>
        </p:txBody>
      </p:sp>
      <p:sp>
        <p:nvSpPr>
          <p:cNvPr id="45" name="Rectangle 44">
            <a:extLst>
              <a:ext uri="{FF2B5EF4-FFF2-40B4-BE49-F238E27FC236}">
                <a16:creationId xmlns:a16="http://schemas.microsoft.com/office/drawing/2014/main" id="{6FA7951C-591E-4255-9295-90E3600669A1}"/>
              </a:ext>
            </a:extLst>
          </p:cNvPr>
          <p:cNvSpPr/>
          <p:nvPr/>
        </p:nvSpPr>
        <p:spPr>
          <a:xfrm>
            <a:off x="2013654" y="3782698"/>
            <a:ext cx="1522383" cy="718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2440CC3-5EF1-4AC7-862F-98FAAAA130A3}"/>
              </a:ext>
            </a:extLst>
          </p:cNvPr>
          <p:cNvSpPr txBox="1"/>
          <p:nvPr/>
        </p:nvSpPr>
        <p:spPr>
          <a:xfrm>
            <a:off x="779519" y="3775630"/>
            <a:ext cx="1259588" cy="954107"/>
          </a:xfrm>
          <a:prstGeom prst="rect">
            <a:avLst/>
          </a:prstGeom>
          <a:noFill/>
        </p:spPr>
        <p:txBody>
          <a:bodyPr wrap="square" rtlCol="0">
            <a:spAutoFit/>
          </a:bodyPr>
          <a:lstStyle/>
          <a:p>
            <a:r>
              <a:rPr lang="en-US" sz="800" dirty="0">
                <a:latin typeface="Futura Medium"/>
              </a:rPr>
              <a:t>Issuance, Investors ‘flood in’, new subprime boom, demand exceeds supply of hybrids, regulatory scrutiny of leveraged loans</a:t>
            </a:r>
          </a:p>
        </p:txBody>
      </p:sp>
      <p:sp>
        <p:nvSpPr>
          <p:cNvPr id="47" name="Rectangle 46">
            <a:extLst>
              <a:ext uri="{FF2B5EF4-FFF2-40B4-BE49-F238E27FC236}">
                <a16:creationId xmlns:a16="http://schemas.microsoft.com/office/drawing/2014/main" id="{FF20663F-DC30-4D85-9462-761F288B0CA4}"/>
              </a:ext>
            </a:extLst>
          </p:cNvPr>
          <p:cNvSpPr/>
          <p:nvPr/>
        </p:nvSpPr>
        <p:spPr>
          <a:xfrm>
            <a:off x="2559240" y="2999089"/>
            <a:ext cx="643301" cy="7836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277A1D4-D876-459F-99A1-72A0EBA7305E}"/>
              </a:ext>
            </a:extLst>
          </p:cNvPr>
          <p:cNvSpPr txBox="1"/>
          <p:nvPr/>
        </p:nvSpPr>
        <p:spPr>
          <a:xfrm>
            <a:off x="1312379" y="2832197"/>
            <a:ext cx="1259588" cy="584775"/>
          </a:xfrm>
          <a:prstGeom prst="rect">
            <a:avLst/>
          </a:prstGeom>
          <a:noFill/>
        </p:spPr>
        <p:txBody>
          <a:bodyPr wrap="square" rtlCol="0">
            <a:spAutoFit/>
          </a:bodyPr>
          <a:lstStyle/>
          <a:p>
            <a:r>
              <a:rPr lang="en-US" sz="800" dirty="0">
                <a:latin typeface="Futura Medium"/>
              </a:rPr>
              <a:t>Junk defies recession signals, credit spread confusion, play defense?</a:t>
            </a:r>
          </a:p>
        </p:txBody>
      </p:sp>
      <p:sp>
        <p:nvSpPr>
          <p:cNvPr id="49" name="Rectangle 48">
            <a:extLst>
              <a:ext uri="{FF2B5EF4-FFF2-40B4-BE49-F238E27FC236}">
                <a16:creationId xmlns:a16="http://schemas.microsoft.com/office/drawing/2014/main" id="{55E024A7-4A5F-4DA2-83F7-B67AC488AB84}"/>
              </a:ext>
            </a:extLst>
          </p:cNvPr>
          <p:cNvSpPr/>
          <p:nvPr/>
        </p:nvSpPr>
        <p:spPr>
          <a:xfrm>
            <a:off x="3335306" y="3072036"/>
            <a:ext cx="581237" cy="7182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3C5ED7C-C54B-43FF-A282-3145F02D7C5B}"/>
              </a:ext>
            </a:extLst>
          </p:cNvPr>
          <p:cNvSpPr txBox="1"/>
          <p:nvPr/>
        </p:nvSpPr>
        <p:spPr>
          <a:xfrm>
            <a:off x="373560" y="3156962"/>
            <a:ext cx="1259588" cy="461665"/>
          </a:xfrm>
          <a:prstGeom prst="rect">
            <a:avLst/>
          </a:prstGeom>
          <a:noFill/>
        </p:spPr>
        <p:txBody>
          <a:bodyPr wrap="square" rtlCol="0">
            <a:spAutoFit/>
          </a:bodyPr>
          <a:lstStyle/>
          <a:p>
            <a:r>
              <a:rPr lang="en-US" sz="800" dirty="0">
                <a:latin typeface="Futura Medium"/>
              </a:rPr>
              <a:t>Auto loans bad, everything else peachy</a:t>
            </a:r>
          </a:p>
        </p:txBody>
      </p:sp>
      <p:cxnSp>
        <p:nvCxnSpPr>
          <p:cNvPr id="5" name="Straight Arrow Connector 4">
            <a:extLst>
              <a:ext uri="{FF2B5EF4-FFF2-40B4-BE49-F238E27FC236}">
                <a16:creationId xmlns:a16="http://schemas.microsoft.com/office/drawing/2014/main" id="{C425923D-5480-4EC1-BD18-1D3D12F740D4}"/>
              </a:ext>
            </a:extLst>
          </p:cNvPr>
          <p:cNvCxnSpPr/>
          <p:nvPr/>
        </p:nvCxnSpPr>
        <p:spPr>
          <a:xfrm>
            <a:off x="1299652" y="3387794"/>
            <a:ext cx="2035654" cy="41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4B4CDF70-6EE4-4445-981D-84C09DD82A2E}"/>
              </a:ext>
            </a:extLst>
          </p:cNvPr>
          <p:cNvSpPr/>
          <p:nvPr/>
        </p:nvSpPr>
        <p:spPr>
          <a:xfrm>
            <a:off x="2489710" y="2215480"/>
            <a:ext cx="643301" cy="7836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76FC87C-183C-45DD-91D2-408E8826A692}"/>
              </a:ext>
            </a:extLst>
          </p:cNvPr>
          <p:cNvSpPr txBox="1"/>
          <p:nvPr/>
        </p:nvSpPr>
        <p:spPr>
          <a:xfrm>
            <a:off x="1278394" y="2041848"/>
            <a:ext cx="1259588" cy="584775"/>
          </a:xfrm>
          <a:prstGeom prst="rect">
            <a:avLst/>
          </a:prstGeom>
          <a:noFill/>
        </p:spPr>
        <p:txBody>
          <a:bodyPr wrap="square" rtlCol="0">
            <a:spAutoFit/>
          </a:bodyPr>
          <a:lstStyle/>
          <a:p>
            <a:r>
              <a:rPr lang="en-US" sz="800" dirty="0">
                <a:latin typeface="Futura Medium"/>
              </a:rPr>
              <a:t>‘Fed Put is Real’, Pivot in Monetary Policy, ‘Economy isn’t driving debt markets’</a:t>
            </a:r>
          </a:p>
        </p:txBody>
      </p:sp>
      <p:sp>
        <p:nvSpPr>
          <p:cNvPr id="53" name="Rectangle 52">
            <a:extLst>
              <a:ext uri="{FF2B5EF4-FFF2-40B4-BE49-F238E27FC236}">
                <a16:creationId xmlns:a16="http://schemas.microsoft.com/office/drawing/2014/main" id="{DF991603-F354-4158-89EC-63EB5C5AECBA}"/>
              </a:ext>
            </a:extLst>
          </p:cNvPr>
          <p:cNvSpPr/>
          <p:nvPr/>
        </p:nvSpPr>
        <p:spPr>
          <a:xfrm>
            <a:off x="2926559" y="2328826"/>
            <a:ext cx="1259588" cy="661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FF1D911-C3B3-4076-BA00-24E784D82465}"/>
              </a:ext>
            </a:extLst>
          </p:cNvPr>
          <p:cNvSpPr txBox="1"/>
          <p:nvPr/>
        </p:nvSpPr>
        <p:spPr>
          <a:xfrm>
            <a:off x="2181566" y="1299194"/>
            <a:ext cx="1259588" cy="584775"/>
          </a:xfrm>
          <a:prstGeom prst="rect">
            <a:avLst/>
          </a:prstGeom>
          <a:noFill/>
        </p:spPr>
        <p:txBody>
          <a:bodyPr wrap="square" rtlCol="0">
            <a:spAutoFit/>
          </a:bodyPr>
          <a:lstStyle/>
          <a:p>
            <a:r>
              <a:rPr lang="en-US" sz="800" dirty="0">
                <a:latin typeface="Futura Medium"/>
              </a:rPr>
              <a:t>Slowing global economy, China slowdown, falling global credit impulse</a:t>
            </a:r>
          </a:p>
        </p:txBody>
      </p:sp>
      <p:cxnSp>
        <p:nvCxnSpPr>
          <p:cNvPr id="55" name="Straight Arrow Connector 54">
            <a:extLst>
              <a:ext uri="{FF2B5EF4-FFF2-40B4-BE49-F238E27FC236}">
                <a16:creationId xmlns:a16="http://schemas.microsoft.com/office/drawing/2014/main" id="{AEC279DC-F414-4958-BE9E-B90E2CEADCF0}"/>
              </a:ext>
            </a:extLst>
          </p:cNvPr>
          <p:cNvCxnSpPr>
            <a:cxnSpLocks/>
          </p:cNvCxnSpPr>
          <p:nvPr/>
        </p:nvCxnSpPr>
        <p:spPr>
          <a:xfrm>
            <a:off x="3144466" y="1907876"/>
            <a:ext cx="391571" cy="359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31B4D4E-884B-4275-9E0D-70783475D4D1}"/>
              </a:ext>
            </a:extLst>
          </p:cNvPr>
          <p:cNvSpPr/>
          <p:nvPr/>
        </p:nvSpPr>
        <p:spPr>
          <a:xfrm>
            <a:off x="3815697" y="2731113"/>
            <a:ext cx="643301" cy="718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55502B9-2E6B-46EC-B1DA-A3CF93B5EEC1}"/>
              </a:ext>
            </a:extLst>
          </p:cNvPr>
          <p:cNvSpPr txBox="1"/>
          <p:nvPr/>
        </p:nvSpPr>
        <p:spPr>
          <a:xfrm>
            <a:off x="3202541" y="1006806"/>
            <a:ext cx="1259588" cy="215444"/>
          </a:xfrm>
          <a:prstGeom prst="rect">
            <a:avLst/>
          </a:prstGeom>
          <a:noFill/>
        </p:spPr>
        <p:txBody>
          <a:bodyPr wrap="square" rtlCol="0">
            <a:spAutoFit/>
          </a:bodyPr>
          <a:lstStyle/>
          <a:p>
            <a:r>
              <a:rPr lang="en-US" sz="800" dirty="0">
                <a:latin typeface="Futura Medium"/>
              </a:rPr>
              <a:t>Bank Earnings</a:t>
            </a:r>
          </a:p>
        </p:txBody>
      </p:sp>
      <p:cxnSp>
        <p:nvCxnSpPr>
          <p:cNvPr id="58" name="Straight Arrow Connector 57">
            <a:extLst>
              <a:ext uri="{FF2B5EF4-FFF2-40B4-BE49-F238E27FC236}">
                <a16:creationId xmlns:a16="http://schemas.microsoft.com/office/drawing/2014/main" id="{396C5111-4DF6-4170-BB50-292E77EEB65A}"/>
              </a:ext>
            </a:extLst>
          </p:cNvPr>
          <p:cNvCxnSpPr>
            <a:cxnSpLocks/>
          </p:cNvCxnSpPr>
          <p:nvPr/>
        </p:nvCxnSpPr>
        <p:spPr>
          <a:xfrm>
            <a:off x="3916543" y="1270412"/>
            <a:ext cx="391571" cy="1405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FC296EC7-B181-4A3D-8277-8909FBB7B7BF}"/>
              </a:ext>
            </a:extLst>
          </p:cNvPr>
          <p:cNvSpPr/>
          <p:nvPr/>
        </p:nvSpPr>
        <p:spPr>
          <a:xfrm>
            <a:off x="3790677" y="3485595"/>
            <a:ext cx="643301" cy="718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97A79F7-5767-4081-A9D7-583BFB46BD1E}"/>
              </a:ext>
            </a:extLst>
          </p:cNvPr>
          <p:cNvSpPr txBox="1"/>
          <p:nvPr/>
        </p:nvSpPr>
        <p:spPr>
          <a:xfrm>
            <a:off x="6714908" y="2856592"/>
            <a:ext cx="1259588" cy="461665"/>
          </a:xfrm>
          <a:prstGeom prst="rect">
            <a:avLst/>
          </a:prstGeom>
          <a:noFill/>
        </p:spPr>
        <p:txBody>
          <a:bodyPr wrap="square" rtlCol="0">
            <a:spAutoFit/>
          </a:bodyPr>
          <a:lstStyle/>
          <a:p>
            <a:r>
              <a:rPr lang="en-US" sz="800" dirty="0">
                <a:latin typeface="Futura Medium"/>
              </a:rPr>
              <a:t>BDC, Credit and Specialty Lending Earnings</a:t>
            </a:r>
          </a:p>
        </p:txBody>
      </p:sp>
      <p:cxnSp>
        <p:nvCxnSpPr>
          <p:cNvPr id="61" name="Straight Arrow Connector 60">
            <a:extLst>
              <a:ext uri="{FF2B5EF4-FFF2-40B4-BE49-F238E27FC236}">
                <a16:creationId xmlns:a16="http://schemas.microsoft.com/office/drawing/2014/main" id="{6DD27D3C-B21F-4D36-B644-6BA7E01C2B1C}"/>
              </a:ext>
            </a:extLst>
          </p:cNvPr>
          <p:cNvCxnSpPr>
            <a:cxnSpLocks/>
          </p:cNvCxnSpPr>
          <p:nvPr/>
        </p:nvCxnSpPr>
        <p:spPr>
          <a:xfrm flipH="1">
            <a:off x="4569441" y="3126078"/>
            <a:ext cx="2169334" cy="556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2837DD4-7F57-4E65-9C70-97AD4F9432C4}"/>
              </a:ext>
            </a:extLst>
          </p:cNvPr>
          <p:cNvSpPr/>
          <p:nvPr/>
        </p:nvSpPr>
        <p:spPr>
          <a:xfrm>
            <a:off x="4428853" y="2814338"/>
            <a:ext cx="765405" cy="7836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AA8E7C7-40B8-4032-A106-295EEFE53D92}"/>
              </a:ext>
            </a:extLst>
          </p:cNvPr>
          <p:cNvSpPr txBox="1"/>
          <p:nvPr/>
        </p:nvSpPr>
        <p:spPr>
          <a:xfrm>
            <a:off x="5478579" y="1214582"/>
            <a:ext cx="1259588" cy="461665"/>
          </a:xfrm>
          <a:prstGeom prst="rect">
            <a:avLst/>
          </a:prstGeom>
          <a:noFill/>
        </p:spPr>
        <p:txBody>
          <a:bodyPr wrap="square" rtlCol="0">
            <a:spAutoFit/>
          </a:bodyPr>
          <a:lstStyle/>
          <a:p>
            <a:r>
              <a:rPr lang="en-US" sz="800" dirty="0">
                <a:latin typeface="Futura Medium"/>
              </a:rPr>
              <a:t>Fintech, banking technology and blockchain</a:t>
            </a:r>
          </a:p>
        </p:txBody>
      </p:sp>
      <p:cxnSp>
        <p:nvCxnSpPr>
          <p:cNvPr id="64" name="Straight Arrow Connector 63">
            <a:extLst>
              <a:ext uri="{FF2B5EF4-FFF2-40B4-BE49-F238E27FC236}">
                <a16:creationId xmlns:a16="http://schemas.microsoft.com/office/drawing/2014/main" id="{060B3830-3A1D-4588-82EF-BA32DDF4A520}"/>
              </a:ext>
            </a:extLst>
          </p:cNvPr>
          <p:cNvCxnSpPr>
            <a:cxnSpLocks/>
          </p:cNvCxnSpPr>
          <p:nvPr/>
        </p:nvCxnSpPr>
        <p:spPr>
          <a:xfrm flipH="1">
            <a:off x="4660568" y="1534629"/>
            <a:ext cx="818011" cy="1181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F7D5FA8-0A17-46FC-BF12-C44B9B34EE17}"/>
              </a:ext>
            </a:extLst>
          </p:cNvPr>
          <p:cNvSpPr/>
          <p:nvPr/>
        </p:nvSpPr>
        <p:spPr>
          <a:xfrm>
            <a:off x="4906415" y="2119691"/>
            <a:ext cx="765405" cy="1028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D359747-E3E0-4450-B6BB-BEEFC831B6F7}"/>
              </a:ext>
            </a:extLst>
          </p:cNvPr>
          <p:cNvSpPr txBox="1"/>
          <p:nvPr/>
        </p:nvSpPr>
        <p:spPr>
          <a:xfrm>
            <a:off x="6086691" y="1811015"/>
            <a:ext cx="1259588" cy="338554"/>
          </a:xfrm>
          <a:prstGeom prst="rect">
            <a:avLst/>
          </a:prstGeom>
          <a:noFill/>
        </p:spPr>
        <p:txBody>
          <a:bodyPr wrap="square" rtlCol="0">
            <a:spAutoFit/>
          </a:bodyPr>
          <a:lstStyle/>
          <a:p>
            <a:r>
              <a:rPr lang="en-US" sz="800" dirty="0">
                <a:latin typeface="Futura Medium"/>
              </a:rPr>
              <a:t>Retail and small business lending</a:t>
            </a:r>
          </a:p>
        </p:txBody>
      </p:sp>
      <p:cxnSp>
        <p:nvCxnSpPr>
          <p:cNvPr id="67" name="Straight Arrow Connector 66">
            <a:extLst>
              <a:ext uri="{FF2B5EF4-FFF2-40B4-BE49-F238E27FC236}">
                <a16:creationId xmlns:a16="http://schemas.microsoft.com/office/drawing/2014/main" id="{7F0B082E-7CC9-49B8-9836-C5A8150D23D3}"/>
              </a:ext>
            </a:extLst>
          </p:cNvPr>
          <p:cNvCxnSpPr>
            <a:cxnSpLocks/>
            <a:stCxn id="66" idx="1"/>
          </p:cNvCxnSpPr>
          <p:nvPr/>
        </p:nvCxnSpPr>
        <p:spPr>
          <a:xfrm flipH="1">
            <a:off x="5696273" y="1980292"/>
            <a:ext cx="390418" cy="37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447C6A9-43B5-426D-AE19-05A73712DFB3}"/>
              </a:ext>
            </a:extLst>
          </p:cNvPr>
          <p:cNvSpPr/>
          <p:nvPr/>
        </p:nvSpPr>
        <p:spPr>
          <a:xfrm>
            <a:off x="5065006" y="3602088"/>
            <a:ext cx="1158241" cy="635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137728A7-E369-4476-948D-8C694891383D}"/>
              </a:ext>
            </a:extLst>
          </p:cNvPr>
          <p:cNvSpPr txBox="1"/>
          <p:nvPr/>
        </p:nvSpPr>
        <p:spPr>
          <a:xfrm>
            <a:off x="5654108" y="4274525"/>
            <a:ext cx="1259588" cy="338554"/>
          </a:xfrm>
          <a:prstGeom prst="rect">
            <a:avLst/>
          </a:prstGeom>
          <a:noFill/>
        </p:spPr>
        <p:txBody>
          <a:bodyPr wrap="square" rtlCol="0">
            <a:spAutoFit/>
          </a:bodyPr>
          <a:lstStyle/>
          <a:p>
            <a:r>
              <a:rPr lang="en-US" sz="800" dirty="0">
                <a:latin typeface="Futura Medium"/>
              </a:rPr>
              <a:t>Consumer Credit, Student Loans</a:t>
            </a:r>
          </a:p>
        </p:txBody>
      </p:sp>
    </p:spTree>
    <p:extLst>
      <p:ext uri="{BB962C8B-B14F-4D97-AF65-F5344CB8AC3E}">
        <p14:creationId xmlns:p14="http://schemas.microsoft.com/office/powerpoint/2010/main" val="347561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Credit Cycle Attention – February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the credit cycle, changes in spreads, liquidity, debt issuance and defaults / delinquencies. </a:t>
            </a:r>
          </a:p>
        </p:txBody>
      </p:sp>
      <p:pic>
        <p:nvPicPr>
          <p:cNvPr id="6" name="Picture 5" descr="image.png">
            <a:extLst>
              <a:ext uri="{FF2B5EF4-FFF2-40B4-BE49-F238E27FC236}">
                <a16:creationId xmlns:a16="http://schemas.microsoft.com/office/drawing/2014/main" id="{049502B4-79DA-4C13-BFF8-89CAF7608184}"/>
              </a:ext>
            </a:extLst>
          </p:cNvPr>
          <p:cNvPicPr>
            <a:picLocks noChangeAspect="1"/>
          </p:cNvPicPr>
          <p:nvPr/>
        </p:nvPicPr>
        <p:blipFill>
          <a:blip r:embed="rId2"/>
          <a:stretch>
            <a:fillRect/>
          </a:stretch>
        </p:blipFill>
        <p:spPr>
          <a:xfrm>
            <a:off x="450849" y="1411303"/>
            <a:ext cx="7339753" cy="4687656"/>
          </a:xfrm>
          <a:prstGeom prst="rect">
            <a:avLst/>
          </a:prstGeom>
        </p:spPr>
      </p:pic>
    </p:spTree>
    <p:extLst>
      <p:ext uri="{BB962C8B-B14F-4D97-AF65-F5344CB8AC3E}">
        <p14:creationId xmlns:p14="http://schemas.microsoft.com/office/powerpoint/2010/main" val="310569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30095"/>
            <a:ext cx="8488964" cy="532453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After a bit of a fade in late 2018, Inflation continues to show its presence in the background of more cohesive, higher attention narratives in early 2019.</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Despite the increase in cohesion, and despite our belief in the long-term shift in Zeitgeist toward inflation, we don’t think there is a coherent short-term inflation narrative at this time.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What we DO see are persistent emerging concentrations of inflation stories – both consumer prices and wage pressure-driven, in a few key areas: </a:t>
            </a:r>
          </a:p>
          <a:p>
            <a:pPr lvl="1">
              <a:buFont typeface="Arial" panose="020B0604020202020204" pitchFamily="34" charset="0"/>
              <a:buChar char="•"/>
            </a:pPr>
            <a:r>
              <a:rPr lang="en-US" sz="1700" dirty="0">
                <a:solidFill>
                  <a:srgbClr val="000000"/>
                </a:solidFill>
                <a:latin typeface="Futura Medium"/>
              </a:rPr>
              <a:t> Health care and pharmaceuticals;</a:t>
            </a:r>
          </a:p>
          <a:p>
            <a:pPr lvl="1">
              <a:buFont typeface="Arial" panose="020B0604020202020204" pitchFamily="34" charset="0"/>
              <a:buChar char="•"/>
            </a:pPr>
            <a:r>
              <a:rPr lang="en-US" sz="1700" dirty="0">
                <a:solidFill>
                  <a:srgbClr val="000000"/>
                </a:solidFill>
                <a:latin typeface="Futura Medium"/>
              </a:rPr>
              <a:t> Education; and</a:t>
            </a:r>
          </a:p>
          <a:p>
            <a:pPr lvl="1">
              <a:buFont typeface="Arial" panose="020B0604020202020204" pitchFamily="34" charset="0"/>
              <a:buChar char="•"/>
            </a:pPr>
            <a:r>
              <a:rPr lang="en-US" sz="1700" dirty="0">
                <a:solidFill>
                  <a:srgbClr val="000000"/>
                </a:solidFill>
                <a:latin typeface="Futura Medium"/>
              </a:rPr>
              <a:t> Transportation.</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haven’t seen major changes in either sentiment or fiat news content to give us much concern about an inflection point for Inflation narratives at this time.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endParaRPr lang="en-US" sz="1700" dirty="0">
              <a:solidFill>
                <a:srgbClr val="000000"/>
              </a:solidFill>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Cohesion Monitor – February 2019</a:t>
            </a:r>
          </a:p>
        </p:txBody>
      </p:sp>
      <p:graphicFrame>
        <p:nvGraphicFramePr>
          <p:cNvPr id="6" name="Chart 5">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3357962965"/>
              </p:ext>
            </p:extLst>
          </p:nvPr>
        </p:nvGraphicFramePr>
        <p:xfrm>
          <a:off x="328140" y="949766"/>
          <a:ext cx="8487385" cy="5078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58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Fiat News Monitor – February 2019</a:t>
            </a:r>
          </a:p>
        </p:txBody>
      </p:sp>
      <p:graphicFrame>
        <p:nvGraphicFramePr>
          <p:cNvPr id="4" name="Chart 3">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3924299176"/>
              </p:ext>
            </p:extLst>
          </p:nvPr>
        </p:nvGraphicFramePr>
        <p:xfrm>
          <a:off x="450849" y="1048600"/>
          <a:ext cx="8355799" cy="5023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4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Sentiment Monitor – February 2019</a:t>
            </a:r>
          </a:p>
        </p:txBody>
      </p:sp>
      <p:graphicFrame>
        <p:nvGraphicFramePr>
          <p:cNvPr id="4" name="Chart 3">
            <a:extLst>
              <a:ext uri="{FF2B5EF4-FFF2-40B4-BE49-F238E27FC236}">
                <a16:creationId xmlns:a16="http://schemas.microsoft.com/office/drawing/2014/main" id="{85092227-C0ED-4227-8E42-F244464EE7A6}"/>
              </a:ext>
            </a:extLst>
          </p:cNvPr>
          <p:cNvGraphicFramePr>
            <a:graphicFrameLocks/>
          </p:cNvGraphicFramePr>
          <p:nvPr>
            <p:extLst>
              <p:ext uri="{D42A27DB-BD31-4B8C-83A1-F6EECF244321}">
                <p14:modId xmlns:p14="http://schemas.microsoft.com/office/powerpoint/2010/main" val="1096673105"/>
              </p:ext>
            </p:extLst>
          </p:nvPr>
        </p:nvGraphicFramePr>
        <p:xfrm>
          <a:off x="450850" y="949765"/>
          <a:ext cx="8364676" cy="5113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044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247317"/>
          </a:xfrm>
          <a:prstGeom prst="rect">
            <a:avLst/>
          </a:prstGeom>
        </p:spPr>
        <p:txBody>
          <a:bodyPr wrap="square">
            <a:spAutoFit/>
          </a:bodyPr>
          <a:lstStyle/>
          <a:p>
            <a:r>
              <a:rPr lang="en-US" sz="1500" b="1" dirty="0">
                <a:solidFill>
                  <a:srgbClr val="000000"/>
                </a:solidFill>
                <a:latin typeface="Futura Medium"/>
              </a:rPr>
              <a:t>Cohesion </a:t>
            </a:r>
            <a:r>
              <a:rPr lang="en-US" sz="1500" dirty="0">
                <a:solidFill>
                  <a:srgbClr val="000000"/>
                </a:solidFill>
                <a:latin typeface="Futura Medium"/>
              </a:rPr>
              <a:t>is an Epsilon Theory-only measure which uses a </a:t>
            </a:r>
            <a:r>
              <a:rPr lang="en-US" sz="1500" dirty="0" err="1">
                <a:solidFill>
                  <a:srgbClr val="000000"/>
                </a:solidFill>
                <a:latin typeface="Futura Medium"/>
              </a:rPr>
              <a:t>Djikstra</a:t>
            </a:r>
            <a:r>
              <a:rPr lang="en-US" sz="15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500" i="1" dirty="0">
                <a:solidFill>
                  <a:srgbClr val="000000"/>
                </a:solidFill>
                <a:latin typeface="Futura Medium"/>
              </a:rPr>
              <a:t>not</a:t>
            </a:r>
            <a:r>
              <a:rPr lang="en-US" sz="1500" dirty="0">
                <a:solidFill>
                  <a:srgbClr val="000000"/>
                </a:solidFill>
                <a:latin typeface="Futura Medium"/>
              </a:rPr>
              <a:t> be compared between topics, which may be naturally more or less similar because of the nature of the topic as defined. </a:t>
            </a:r>
          </a:p>
          <a:p>
            <a:endParaRPr lang="en-US" sz="1500" b="1" i="0" dirty="0">
              <a:solidFill>
                <a:srgbClr val="000000"/>
              </a:solidFill>
              <a:effectLst/>
              <a:latin typeface="Futura Medium"/>
            </a:endParaRPr>
          </a:p>
          <a:p>
            <a:r>
              <a:rPr lang="en-US" sz="1500" b="1" i="0" dirty="0">
                <a:solidFill>
                  <a:srgbClr val="000000"/>
                </a:solidFill>
                <a:effectLst/>
                <a:latin typeface="Futura Medium"/>
              </a:rPr>
              <a:t>Sentiment </a:t>
            </a:r>
            <a:r>
              <a:rPr lang="en-US" sz="1500" i="0" dirty="0">
                <a:solidFill>
                  <a:srgbClr val="000000"/>
                </a:solidFill>
                <a:effectLst/>
                <a:latin typeface="Futura Medium"/>
              </a:rPr>
              <a:t>is a Quid-based measure based on scores of the positive or negative characteristics of each n-gram (phrases, words, etc.). </a:t>
            </a:r>
            <a:r>
              <a:rPr lang="en-US" sz="1500" dirty="0">
                <a:solidFill>
                  <a:srgbClr val="000000"/>
                </a:solidFill>
                <a:latin typeface="Futura Medium"/>
              </a:rPr>
              <a:t>Our measure is calculating as (% net positive – % net negative) / (% either positive or negative). </a:t>
            </a:r>
          </a:p>
          <a:p>
            <a:endParaRPr lang="en-US" sz="1500" b="1" i="0" dirty="0">
              <a:solidFill>
                <a:srgbClr val="000000"/>
              </a:solidFill>
              <a:effectLst/>
              <a:latin typeface="Futura Medium"/>
            </a:endParaRPr>
          </a:p>
          <a:p>
            <a:r>
              <a:rPr lang="en-US" sz="1500" b="1" i="0" dirty="0">
                <a:solidFill>
                  <a:srgbClr val="000000"/>
                </a:solidFill>
                <a:effectLst/>
                <a:latin typeface="Futura Medium"/>
              </a:rPr>
              <a:t>Fiat News</a:t>
            </a:r>
            <a:r>
              <a:rPr lang="en-US" sz="1500" i="0" dirty="0">
                <a:solidFill>
                  <a:srgbClr val="000000"/>
                </a:solidFill>
                <a:effectLst/>
                <a:latin typeface="Futura Medium"/>
              </a:rPr>
              <a:t> is a</a:t>
            </a:r>
            <a:r>
              <a:rPr lang="en-US" sz="1500" dirty="0">
                <a:solidFill>
                  <a:srgbClr val="000000"/>
                </a:solidFill>
                <a:latin typeface="Futura Medium"/>
              </a:rPr>
              <a:t>n Epsilon Theory-only measure of the use of words or phrases which communicate assertions of </a:t>
            </a:r>
            <a:r>
              <a:rPr lang="en-US" sz="1500" dirty="0" err="1">
                <a:solidFill>
                  <a:srgbClr val="000000"/>
                </a:solidFill>
                <a:latin typeface="Futura Medium"/>
              </a:rPr>
              <a:t>casuality</a:t>
            </a:r>
            <a:r>
              <a:rPr lang="en-US" sz="1500" dirty="0">
                <a:solidFill>
                  <a:srgbClr val="000000"/>
                </a:solidFill>
                <a:latin typeface="Futura Medium"/>
              </a:rPr>
              <a:t>, value judgments or self-evidence (e.g. “obviously”). We use it to measure the aggregate tendency of articles to </a:t>
            </a:r>
            <a:r>
              <a:rPr lang="en-US" sz="1500" i="1" dirty="0">
                <a:solidFill>
                  <a:srgbClr val="000000"/>
                </a:solidFill>
                <a:latin typeface="Futura Medium"/>
              </a:rPr>
              <a:t>explain</a:t>
            </a:r>
            <a:r>
              <a:rPr lang="en-US" sz="1500" dirty="0">
                <a:solidFill>
                  <a:srgbClr val="000000"/>
                </a:solidFill>
                <a:latin typeface="Futura Medium"/>
              </a:rPr>
              <a:t> content, which can sometimes be related to periods of heightened narrative promotion. </a:t>
            </a:r>
          </a:p>
          <a:p>
            <a:endParaRPr lang="en-US" sz="1500" b="1" i="0" dirty="0">
              <a:solidFill>
                <a:srgbClr val="000000"/>
              </a:solidFill>
              <a:effectLst/>
              <a:latin typeface="Futura Medium"/>
            </a:endParaRPr>
          </a:p>
          <a:p>
            <a:r>
              <a:rPr lang="en-US" sz="1500" b="1" i="0" dirty="0">
                <a:solidFill>
                  <a:srgbClr val="000000"/>
                </a:solidFill>
                <a:effectLst/>
                <a:latin typeface="Futura Medium"/>
              </a:rPr>
              <a:t>Narrative Maps</a:t>
            </a:r>
            <a:r>
              <a:rPr lang="en-US" sz="1500" i="0" dirty="0">
                <a:solidFill>
                  <a:srgbClr val="000000"/>
                </a:solidFill>
                <a:effectLst/>
                <a:latin typeface="Futura Medium"/>
              </a:rPr>
              <a:t> are Quid</a:t>
            </a:r>
            <a:r>
              <a:rPr lang="en-US" sz="1500" dirty="0">
                <a:solidFill>
                  <a:srgbClr val="000000"/>
                </a:solidFill>
                <a:latin typeface="Futura Medium"/>
              </a:rPr>
              <a:t>-driven content, but the categories and cluster titles are based on Epsilon Theory analysis of the underlying articles’ content and Quid-identified n-grams.</a:t>
            </a:r>
            <a:endParaRPr lang="en-US" sz="15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image.png">
            <a:extLst>
              <a:ext uri="{FF2B5EF4-FFF2-40B4-BE49-F238E27FC236}">
                <a16:creationId xmlns:a16="http://schemas.microsoft.com/office/drawing/2014/main" id="{6199CFAB-F187-42A3-B731-DE0E76193240}"/>
              </a:ext>
            </a:extLst>
          </p:cNvPr>
          <p:cNvPicPr>
            <a:picLocks noChangeAspect="1"/>
          </p:cNvPicPr>
          <p:nvPr/>
        </p:nvPicPr>
        <p:blipFill>
          <a:blip r:embed="rId2"/>
          <a:stretch>
            <a:fillRect/>
          </a:stretch>
        </p:blipFill>
        <p:spPr>
          <a:xfrm>
            <a:off x="517955" y="1502069"/>
            <a:ext cx="7504407" cy="4792815"/>
          </a:xfrm>
          <a:prstGeom prst="rect">
            <a:avLst/>
          </a:prstGeom>
        </p:spPr>
      </p:pic>
      <p:sp>
        <p:nvSpPr>
          <p:cNvPr id="2" name="Title 1"/>
          <p:cNvSpPr>
            <a:spLocks noGrp="1"/>
          </p:cNvSpPr>
          <p:nvPr>
            <p:ph type="title"/>
          </p:nvPr>
        </p:nvSpPr>
        <p:spPr>
          <a:xfrm>
            <a:off x="450850" y="365125"/>
            <a:ext cx="7886700" cy="593519"/>
          </a:xfrm>
        </p:spPr>
        <p:txBody>
          <a:bodyPr/>
          <a:lstStyle/>
          <a:p>
            <a:r>
              <a:rPr lang="en-US" dirty="0"/>
              <a:t>Inflation Network Map – February 2019</a:t>
            </a:r>
          </a:p>
        </p:txBody>
      </p:sp>
      <p:sp>
        <p:nvSpPr>
          <p:cNvPr id="59" name="TextBox 58">
            <a:extLst>
              <a:ext uri="{FF2B5EF4-FFF2-40B4-BE49-F238E27FC236}">
                <a16:creationId xmlns:a16="http://schemas.microsoft.com/office/drawing/2014/main" id="{116E8BED-146E-40EC-AB76-FB635865D2ED}"/>
              </a:ext>
            </a:extLst>
          </p:cNvPr>
          <p:cNvSpPr txBox="1"/>
          <p:nvPr/>
        </p:nvSpPr>
        <p:spPr>
          <a:xfrm>
            <a:off x="1866763" y="5604875"/>
            <a:ext cx="1278384" cy="461665"/>
          </a:xfrm>
          <a:prstGeom prst="rect">
            <a:avLst/>
          </a:prstGeom>
          <a:noFill/>
        </p:spPr>
        <p:txBody>
          <a:bodyPr wrap="square" rtlCol="0">
            <a:spAutoFit/>
          </a:bodyPr>
          <a:lstStyle/>
          <a:p>
            <a:r>
              <a:rPr lang="en-US" sz="800" dirty="0">
                <a:latin typeface="Futura Medium"/>
              </a:rPr>
              <a:t>Fed, Powell, “Pivot”, “Wait and See”, Balance Sheet</a:t>
            </a:r>
          </a:p>
        </p:txBody>
      </p:sp>
      <p:sp>
        <p:nvSpPr>
          <p:cNvPr id="60" name="Rectangle 59">
            <a:extLst>
              <a:ext uri="{FF2B5EF4-FFF2-40B4-BE49-F238E27FC236}">
                <a16:creationId xmlns:a16="http://schemas.microsoft.com/office/drawing/2014/main" id="{1A42DD27-193D-411B-BB79-CE15A1D1A7FB}"/>
              </a:ext>
            </a:extLst>
          </p:cNvPr>
          <p:cNvSpPr/>
          <p:nvPr/>
        </p:nvSpPr>
        <p:spPr>
          <a:xfrm>
            <a:off x="2991775" y="4909351"/>
            <a:ext cx="949910" cy="970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47D5E6D-474A-4865-A86A-BC855034DD51}"/>
              </a:ext>
            </a:extLst>
          </p:cNvPr>
          <p:cNvSpPr/>
          <p:nvPr/>
        </p:nvSpPr>
        <p:spPr>
          <a:xfrm>
            <a:off x="2753558" y="3882200"/>
            <a:ext cx="949910" cy="970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76A0864-23F3-4CD9-83A3-DFB7C6D5B685}"/>
              </a:ext>
            </a:extLst>
          </p:cNvPr>
          <p:cNvSpPr txBox="1"/>
          <p:nvPr/>
        </p:nvSpPr>
        <p:spPr>
          <a:xfrm>
            <a:off x="2082659" y="4471353"/>
            <a:ext cx="846591" cy="707886"/>
          </a:xfrm>
          <a:prstGeom prst="rect">
            <a:avLst/>
          </a:prstGeom>
          <a:noFill/>
        </p:spPr>
        <p:txBody>
          <a:bodyPr wrap="square" rtlCol="0">
            <a:spAutoFit/>
          </a:bodyPr>
          <a:lstStyle/>
          <a:p>
            <a:r>
              <a:rPr lang="en-US" sz="800" dirty="0">
                <a:latin typeface="Futura Medium"/>
              </a:rPr>
              <a:t>Impact on Funds, Fed Pivot, “Beating Back Bears”</a:t>
            </a:r>
          </a:p>
        </p:txBody>
      </p:sp>
      <p:sp>
        <p:nvSpPr>
          <p:cNvPr id="54" name="Rectangle 53">
            <a:extLst>
              <a:ext uri="{FF2B5EF4-FFF2-40B4-BE49-F238E27FC236}">
                <a16:creationId xmlns:a16="http://schemas.microsoft.com/office/drawing/2014/main" id="{D1A0A85D-5450-40DB-86D9-04F20AE25C64}"/>
              </a:ext>
            </a:extLst>
          </p:cNvPr>
          <p:cNvSpPr/>
          <p:nvPr/>
        </p:nvSpPr>
        <p:spPr>
          <a:xfrm>
            <a:off x="1615736" y="3882200"/>
            <a:ext cx="493557" cy="13749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08E09FD-F71C-4303-A906-B9FF410FBB3E}"/>
              </a:ext>
            </a:extLst>
          </p:cNvPr>
          <p:cNvSpPr txBox="1"/>
          <p:nvPr/>
        </p:nvSpPr>
        <p:spPr>
          <a:xfrm>
            <a:off x="615098" y="3998001"/>
            <a:ext cx="1103367" cy="707886"/>
          </a:xfrm>
          <a:prstGeom prst="rect">
            <a:avLst/>
          </a:prstGeom>
          <a:noFill/>
        </p:spPr>
        <p:txBody>
          <a:bodyPr wrap="square" rtlCol="0">
            <a:spAutoFit/>
          </a:bodyPr>
          <a:lstStyle/>
          <a:p>
            <a:r>
              <a:rPr lang="en-US" sz="800" dirty="0">
                <a:latin typeface="Futura Medium"/>
              </a:rPr>
              <a:t>Brexit, No-Deal, Referendum, “Divorce”, “Need for Certainty”, Rising Energy</a:t>
            </a:r>
          </a:p>
        </p:txBody>
      </p:sp>
      <p:sp>
        <p:nvSpPr>
          <p:cNvPr id="65" name="Rectangle 64">
            <a:extLst>
              <a:ext uri="{FF2B5EF4-FFF2-40B4-BE49-F238E27FC236}">
                <a16:creationId xmlns:a16="http://schemas.microsoft.com/office/drawing/2014/main" id="{A4873EA5-2B59-4918-B048-4CC99DBFA64B}"/>
              </a:ext>
            </a:extLst>
          </p:cNvPr>
          <p:cNvSpPr/>
          <p:nvPr/>
        </p:nvSpPr>
        <p:spPr>
          <a:xfrm>
            <a:off x="2431003" y="2957389"/>
            <a:ext cx="949910" cy="970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515D685-F597-405E-A8FA-1ED7952842C9}"/>
              </a:ext>
            </a:extLst>
          </p:cNvPr>
          <p:cNvSpPr txBox="1"/>
          <p:nvPr/>
        </p:nvSpPr>
        <p:spPr>
          <a:xfrm>
            <a:off x="1402587" y="2923073"/>
            <a:ext cx="1103367" cy="707886"/>
          </a:xfrm>
          <a:prstGeom prst="rect">
            <a:avLst/>
          </a:prstGeom>
          <a:noFill/>
        </p:spPr>
        <p:txBody>
          <a:bodyPr wrap="square" rtlCol="0">
            <a:spAutoFit/>
          </a:bodyPr>
          <a:lstStyle/>
          <a:p>
            <a:r>
              <a:rPr lang="en-US" sz="800" dirty="0">
                <a:latin typeface="Futura Medium"/>
              </a:rPr>
              <a:t>Inflated Prices, Esp. Drugs, Energy, Health Care, “US Can Take on a Lot More Debt"</a:t>
            </a:r>
          </a:p>
        </p:txBody>
      </p:sp>
      <p:sp>
        <p:nvSpPr>
          <p:cNvPr id="67" name="Rectangle 66">
            <a:extLst>
              <a:ext uri="{FF2B5EF4-FFF2-40B4-BE49-F238E27FC236}">
                <a16:creationId xmlns:a16="http://schemas.microsoft.com/office/drawing/2014/main" id="{FC30BE05-F818-4C46-9601-11ACC82A2FDE}"/>
              </a:ext>
            </a:extLst>
          </p:cNvPr>
          <p:cNvSpPr/>
          <p:nvPr/>
        </p:nvSpPr>
        <p:spPr>
          <a:xfrm>
            <a:off x="2752713" y="2005261"/>
            <a:ext cx="781657" cy="970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F2E958F-2CCF-4D5C-AC2A-E03DAF5D02E6}"/>
              </a:ext>
            </a:extLst>
          </p:cNvPr>
          <p:cNvSpPr txBox="1"/>
          <p:nvPr/>
        </p:nvSpPr>
        <p:spPr>
          <a:xfrm>
            <a:off x="2676829" y="1336806"/>
            <a:ext cx="1103367" cy="584775"/>
          </a:xfrm>
          <a:prstGeom prst="rect">
            <a:avLst/>
          </a:prstGeom>
          <a:noFill/>
        </p:spPr>
        <p:txBody>
          <a:bodyPr wrap="square" rtlCol="0">
            <a:spAutoFit/>
          </a:bodyPr>
          <a:lstStyle/>
          <a:p>
            <a:r>
              <a:rPr lang="en-US" sz="800" dirty="0">
                <a:latin typeface="Futura Medium"/>
              </a:rPr>
              <a:t>Earnings Impacts: Higher Input Costs, China Consumer Hit “Overblown”</a:t>
            </a:r>
          </a:p>
        </p:txBody>
      </p:sp>
      <p:sp>
        <p:nvSpPr>
          <p:cNvPr id="69" name="Rectangle 68">
            <a:extLst>
              <a:ext uri="{FF2B5EF4-FFF2-40B4-BE49-F238E27FC236}">
                <a16:creationId xmlns:a16="http://schemas.microsoft.com/office/drawing/2014/main" id="{DAB351A2-0313-47B9-9E16-D716C2BFAFFE}"/>
              </a:ext>
            </a:extLst>
          </p:cNvPr>
          <p:cNvSpPr/>
          <p:nvPr/>
        </p:nvSpPr>
        <p:spPr>
          <a:xfrm>
            <a:off x="3466731" y="2335270"/>
            <a:ext cx="949910" cy="1093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98D75614-E0CA-48A5-A6AF-5F2E2799B436}"/>
              </a:ext>
            </a:extLst>
          </p:cNvPr>
          <p:cNvSpPr txBox="1"/>
          <p:nvPr/>
        </p:nvSpPr>
        <p:spPr>
          <a:xfrm>
            <a:off x="3718474" y="956401"/>
            <a:ext cx="1103367" cy="830997"/>
          </a:xfrm>
          <a:prstGeom prst="rect">
            <a:avLst/>
          </a:prstGeom>
          <a:noFill/>
        </p:spPr>
        <p:txBody>
          <a:bodyPr wrap="square" rtlCol="0">
            <a:spAutoFit/>
          </a:bodyPr>
          <a:lstStyle/>
          <a:p>
            <a:r>
              <a:rPr lang="en-US" sz="800" dirty="0">
                <a:latin typeface="Futura Medium"/>
              </a:rPr>
              <a:t>Economic Data, Falling Retail Sales, Low Gas Prices, Wage Gains Cool, Producer Prices Drop</a:t>
            </a:r>
          </a:p>
        </p:txBody>
      </p:sp>
      <p:cxnSp>
        <p:nvCxnSpPr>
          <p:cNvPr id="4" name="Straight Arrow Connector 3">
            <a:extLst>
              <a:ext uri="{FF2B5EF4-FFF2-40B4-BE49-F238E27FC236}">
                <a16:creationId xmlns:a16="http://schemas.microsoft.com/office/drawing/2014/main" id="{F1527038-37FB-4113-9E9F-D7621932CDB6}"/>
              </a:ext>
            </a:extLst>
          </p:cNvPr>
          <p:cNvCxnSpPr/>
          <p:nvPr/>
        </p:nvCxnSpPr>
        <p:spPr>
          <a:xfrm flipH="1">
            <a:off x="3941685" y="1787398"/>
            <a:ext cx="168676" cy="476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7E0A4428-67BC-45EE-A527-19829D5033F0}"/>
              </a:ext>
            </a:extLst>
          </p:cNvPr>
          <p:cNvSpPr/>
          <p:nvPr/>
        </p:nvSpPr>
        <p:spPr>
          <a:xfrm>
            <a:off x="4848764" y="1502069"/>
            <a:ext cx="949910" cy="1220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032CEE5-404D-490F-BF4A-7B5DE37A8B23}"/>
              </a:ext>
            </a:extLst>
          </p:cNvPr>
          <p:cNvSpPr txBox="1"/>
          <p:nvPr/>
        </p:nvSpPr>
        <p:spPr>
          <a:xfrm>
            <a:off x="6136235" y="1367021"/>
            <a:ext cx="1103367" cy="830997"/>
          </a:xfrm>
          <a:prstGeom prst="rect">
            <a:avLst/>
          </a:prstGeom>
          <a:noFill/>
        </p:spPr>
        <p:txBody>
          <a:bodyPr wrap="square" rtlCol="0">
            <a:spAutoFit/>
          </a:bodyPr>
          <a:lstStyle/>
          <a:p>
            <a:r>
              <a:rPr lang="en-US" sz="800" dirty="0">
                <a:latin typeface="Futura Medium"/>
              </a:rPr>
              <a:t>European / EM Central Banks, “Rate Cuts Back in Play”, Greek “Pause” on Fiscal Paralysis</a:t>
            </a:r>
          </a:p>
        </p:txBody>
      </p:sp>
      <p:sp>
        <p:nvSpPr>
          <p:cNvPr id="73" name="Rectangle 72">
            <a:extLst>
              <a:ext uri="{FF2B5EF4-FFF2-40B4-BE49-F238E27FC236}">
                <a16:creationId xmlns:a16="http://schemas.microsoft.com/office/drawing/2014/main" id="{E66B5BE9-6DDA-4A79-B9E3-B614F09FDCE9}"/>
              </a:ext>
            </a:extLst>
          </p:cNvPr>
          <p:cNvSpPr/>
          <p:nvPr/>
        </p:nvSpPr>
        <p:spPr>
          <a:xfrm>
            <a:off x="4416641" y="2537229"/>
            <a:ext cx="714018"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C82D48C5-EFBF-4D15-BA4C-3BDF2F681C95}"/>
              </a:ext>
            </a:extLst>
          </p:cNvPr>
          <p:cNvSpPr txBox="1"/>
          <p:nvPr/>
        </p:nvSpPr>
        <p:spPr>
          <a:xfrm>
            <a:off x="6478446" y="2346467"/>
            <a:ext cx="1103367" cy="707886"/>
          </a:xfrm>
          <a:prstGeom prst="rect">
            <a:avLst/>
          </a:prstGeom>
          <a:noFill/>
        </p:spPr>
        <p:txBody>
          <a:bodyPr wrap="square" rtlCol="0">
            <a:spAutoFit/>
          </a:bodyPr>
          <a:lstStyle/>
          <a:p>
            <a:r>
              <a:rPr lang="en-US" sz="800" dirty="0">
                <a:latin typeface="Futura Medium"/>
              </a:rPr>
              <a:t>ECB, “Could Change if Outlook Worsens”, “Policy Restraint if Growth Slows”</a:t>
            </a:r>
          </a:p>
        </p:txBody>
      </p:sp>
      <p:sp>
        <p:nvSpPr>
          <p:cNvPr id="75" name="Rectangle 74">
            <a:extLst>
              <a:ext uri="{FF2B5EF4-FFF2-40B4-BE49-F238E27FC236}">
                <a16:creationId xmlns:a16="http://schemas.microsoft.com/office/drawing/2014/main" id="{E92CA595-3757-4046-BC54-9933132D89EA}"/>
              </a:ext>
            </a:extLst>
          </p:cNvPr>
          <p:cNvSpPr/>
          <p:nvPr/>
        </p:nvSpPr>
        <p:spPr>
          <a:xfrm>
            <a:off x="5703768" y="2391616"/>
            <a:ext cx="833309" cy="706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A05DE982-436F-422D-B883-1E58D429B8B7}"/>
              </a:ext>
            </a:extLst>
          </p:cNvPr>
          <p:cNvCxnSpPr>
            <a:cxnSpLocks/>
          </p:cNvCxnSpPr>
          <p:nvPr/>
        </p:nvCxnSpPr>
        <p:spPr>
          <a:xfrm flipH="1" flipV="1">
            <a:off x="5199946" y="2938614"/>
            <a:ext cx="1795658" cy="25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C82291B0-8F44-49C3-AE4A-2B8B3FD0EBAE}"/>
              </a:ext>
            </a:extLst>
          </p:cNvPr>
          <p:cNvSpPr txBox="1"/>
          <p:nvPr/>
        </p:nvSpPr>
        <p:spPr>
          <a:xfrm>
            <a:off x="7004225" y="3003373"/>
            <a:ext cx="1103367" cy="461665"/>
          </a:xfrm>
          <a:prstGeom prst="rect">
            <a:avLst/>
          </a:prstGeom>
          <a:noFill/>
        </p:spPr>
        <p:txBody>
          <a:bodyPr wrap="square" rtlCol="0">
            <a:spAutoFit/>
          </a:bodyPr>
          <a:lstStyle/>
          <a:p>
            <a:r>
              <a:rPr lang="en-US" sz="800" dirty="0">
                <a:latin typeface="Futura Medium"/>
              </a:rPr>
              <a:t>India, Cuts “Could Be In Store”, Inflation Eases</a:t>
            </a:r>
          </a:p>
        </p:txBody>
      </p:sp>
      <p:sp>
        <p:nvSpPr>
          <p:cNvPr id="78" name="Rectangle 77">
            <a:extLst>
              <a:ext uri="{FF2B5EF4-FFF2-40B4-BE49-F238E27FC236}">
                <a16:creationId xmlns:a16="http://schemas.microsoft.com/office/drawing/2014/main" id="{4A8DC83D-F6DE-43D2-B514-8163B68374E0}"/>
              </a:ext>
            </a:extLst>
          </p:cNvPr>
          <p:cNvSpPr/>
          <p:nvPr/>
        </p:nvSpPr>
        <p:spPr>
          <a:xfrm>
            <a:off x="4409329" y="3342584"/>
            <a:ext cx="2652012" cy="295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F60E159E-A3F5-43C2-8E55-9C55CBD32719}"/>
              </a:ext>
            </a:extLst>
          </p:cNvPr>
          <p:cNvSpPr txBox="1"/>
          <p:nvPr/>
        </p:nvSpPr>
        <p:spPr>
          <a:xfrm>
            <a:off x="7030129" y="3600100"/>
            <a:ext cx="1103367" cy="707886"/>
          </a:xfrm>
          <a:prstGeom prst="rect">
            <a:avLst/>
          </a:prstGeom>
          <a:noFill/>
        </p:spPr>
        <p:txBody>
          <a:bodyPr wrap="square" rtlCol="0">
            <a:spAutoFit/>
          </a:bodyPr>
          <a:lstStyle/>
          <a:p>
            <a:r>
              <a:rPr lang="en-US" sz="800" dirty="0">
                <a:latin typeface="Futura Medium"/>
              </a:rPr>
              <a:t>EM, Canada and Australia, Trade Optimism, Warnings on Housing</a:t>
            </a:r>
          </a:p>
        </p:txBody>
      </p:sp>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Attention – February 2019</a:t>
            </a:r>
          </a:p>
        </p:txBody>
      </p:sp>
      <p:pic>
        <p:nvPicPr>
          <p:cNvPr id="26" name="Picture 25" descr="image.png">
            <a:extLst>
              <a:ext uri="{FF2B5EF4-FFF2-40B4-BE49-F238E27FC236}">
                <a16:creationId xmlns:a16="http://schemas.microsoft.com/office/drawing/2014/main" id="{A5FEC152-4BEE-42B7-961E-76ED01AB4E84}"/>
              </a:ext>
            </a:extLst>
          </p:cNvPr>
          <p:cNvPicPr>
            <a:picLocks noChangeAspect="1"/>
          </p:cNvPicPr>
          <p:nvPr/>
        </p:nvPicPr>
        <p:blipFill>
          <a:blip r:embed="rId2"/>
          <a:stretch>
            <a:fillRect/>
          </a:stretch>
        </p:blipFill>
        <p:spPr>
          <a:xfrm>
            <a:off x="577048" y="1409487"/>
            <a:ext cx="7398197" cy="4724983"/>
          </a:xfrm>
          <a:prstGeom prst="rect">
            <a:avLst/>
          </a:prstGeom>
        </p:spPr>
      </p:pic>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inflation, producer prices, wage pressures and costs. </a:t>
            </a:r>
          </a:p>
        </p:txBody>
      </p:sp>
    </p:spTree>
    <p:extLst>
      <p:ext uri="{BB962C8B-B14F-4D97-AF65-F5344CB8AC3E}">
        <p14:creationId xmlns:p14="http://schemas.microsoft.com/office/powerpoint/2010/main" val="30012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Cohesion Monitor – February 2019</a:t>
            </a:r>
          </a:p>
        </p:txBody>
      </p:sp>
      <p:graphicFrame>
        <p:nvGraphicFramePr>
          <p:cNvPr id="4" name="Chart 3">
            <a:extLst>
              <a:ext uri="{FF2B5EF4-FFF2-40B4-BE49-F238E27FC236}">
                <a16:creationId xmlns:a16="http://schemas.microsoft.com/office/drawing/2014/main" id="{C5A18C28-977A-491A-AB76-3AE676A39974}"/>
              </a:ext>
            </a:extLst>
          </p:cNvPr>
          <p:cNvGraphicFramePr>
            <a:graphicFrameLocks/>
          </p:cNvGraphicFramePr>
          <p:nvPr>
            <p:extLst>
              <p:ext uri="{D42A27DB-BD31-4B8C-83A1-F6EECF244321}">
                <p14:modId xmlns:p14="http://schemas.microsoft.com/office/powerpoint/2010/main" val="1491189270"/>
              </p:ext>
            </p:extLst>
          </p:nvPr>
        </p:nvGraphicFramePr>
        <p:xfrm>
          <a:off x="381407" y="1127464"/>
          <a:ext cx="8425242" cy="4838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954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February 2019</a:t>
            </a:r>
          </a:p>
        </p:txBody>
      </p:sp>
      <p:graphicFrame>
        <p:nvGraphicFramePr>
          <p:cNvPr id="4" name="Chart 3">
            <a:extLst>
              <a:ext uri="{FF2B5EF4-FFF2-40B4-BE49-F238E27FC236}">
                <a16:creationId xmlns:a16="http://schemas.microsoft.com/office/drawing/2014/main" id="{A67BAE15-FDE5-4344-803E-7BF70FC622F2}"/>
              </a:ext>
            </a:extLst>
          </p:cNvPr>
          <p:cNvGraphicFramePr>
            <a:graphicFrameLocks/>
          </p:cNvGraphicFramePr>
          <p:nvPr>
            <p:extLst>
              <p:ext uri="{D42A27DB-BD31-4B8C-83A1-F6EECF244321}">
                <p14:modId xmlns:p14="http://schemas.microsoft.com/office/powerpoint/2010/main" val="1767662135"/>
              </p:ext>
            </p:extLst>
          </p:nvPr>
        </p:nvGraphicFramePr>
        <p:xfrm>
          <a:off x="450849" y="1127464"/>
          <a:ext cx="8400187" cy="4918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93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February 2019</a:t>
            </a:r>
          </a:p>
        </p:txBody>
      </p:sp>
      <p:graphicFrame>
        <p:nvGraphicFramePr>
          <p:cNvPr id="4" name="Chart 3">
            <a:extLst>
              <a:ext uri="{FF2B5EF4-FFF2-40B4-BE49-F238E27FC236}">
                <a16:creationId xmlns:a16="http://schemas.microsoft.com/office/drawing/2014/main" id="{F74B90E8-52BC-4F0E-9E81-6F82F49FAC14}"/>
              </a:ext>
            </a:extLst>
          </p:cNvPr>
          <p:cNvGraphicFramePr>
            <a:graphicFrameLocks/>
          </p:cNvGraphicFramePr>
          <p:nvPr>
            <p:extLst>
              <p:ext uri="{D42A27DB-BD31-4B8C-83A1-F6EECF244321}">
                <p14:modId xmlns:p14="http://schemas.microsoft.com/office/powerpoint/2010/main" val="3119065832"/>
              </p:ext>
            </p:extLst>
          </p:nvPr>
        </p:nvGraphicFramePr>
        <p:xfrm>
          <a:off x="372529" y="1030844"/>
          <a:ext cx="8425242" cy="5005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278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84775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Central Bank Omnipotence narratives continued their rapid ascent in February. </a:t>
            </a:r>
          </a:p>
          <a:p>
            <a:pPr>
              <a:buFont typeface="Arial" panose="020B0604020202020204" pitchFamily="34" charset="0"/>
              <a:buChar char="•"/>
            </a:pPr>
            <a:endParaRPr lang="en-US" sz="1700" b="1" dirty="0">
              <a:solidFill>
                <a:srgbClr val="000000"/>
              </a:solidFill>
              <a:latin typeface="Futura Medium"/>
            </a:endParaRPr>
          </a:p>
          <a:p>
            <a:pPr>
              <a:buFont typeface="Arial" panose="020B0604020202020204" pitchFamily="34" charset="0"/>
              <a:buChar char="•"/>
            </a:pPr>
            <a:r>
              <a:rPr lang="en-US" sz="1700" b="1" dirty="0">
                <a:solidFill>
                  <a:srgbClr val="000000"/>
                </a:solidFill>
                <a:latin typeface="Futura Medium"/>
              </a:rPr>
              <a:t> We now think that this – more than trade and tariffs – is the primary governing narrative of risky asset markets in the US.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Our spot calculation in February was the single highest measure we have seen in any monitor. Our cohesion measure would describe nearly 70% of nodes as being highly connected!</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The narrative as we see it is this: </a:t>
            </a:r>
            <a:r>
              <a:rPr lang="en-US" sz="1700" u="sng" dirty="0">
                <a:solidFill>
                  <a:srgbClr val="000000"/>
                </a:solidFill>
                <a:latin typeface="Futura Medium"/>
              </a:rPr>
              <a:t>The Fed Put is Back</a:t>
            </a:r>
            <a:r>
              <a:rPr lang="en-US" sz="1700" dirty="0">
                <a:solidFill>
                  <a:srgbClr val="000000"/>
                </a:solidFill>
                <a:latin typeface="Futura Medium"/>
              </a:rPr>
              <a:t>.</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After December’s horror at the prospect of a maybe-not-so-dovish Fed, sentiment has rebounded rapidly as well. The markets and media have happily embraced the new Fed and the new narrative of its omnipotence.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also note that language used in European and UK/Brexit-related central bank commentary has converged significantly. </a:t>
            </a:r>
          </a:p>
          <a:p>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On-screen Show (4:3)</PresentationFormat>
  <Paragraphs>230</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Baskerville</vt:lpstr>
      <vt:lpstr>Calibri</vt:lpstr>
      <vt:lpstr>Calibri Light</vt:lpstr>
      <vt:lpstr>Futura Medium</vt:lpstr>
      <vt:lpstr>Helvetica Neue Medium</vt:lpstr>
      <vt:lpstr>Office Theme</vt:lpstr>
      <vt:lpstr>February 2019</vt:lpstr>
      <vt:lpstr>Contents</vt:lpstr>
      <vt:lpstr>PowerPoint Presentation</vt:lpstr>
      <vt:lpstr>Inflation Network Map – February 2019</vt:lpstr>
      <vt:lpstr>Inflation Attention – February 2019</vt:lpstr>
      <vt:lpstr>PowerPoint Presentation</vt:lpstr>
      <vt:lpstr>PowerPoint Presentation</vt:lpstr>
      <vt:lpstr>PowerPoint Presentation</vt:lpstr>
      <vt:lpstr>PowerPoint Presentation</vt:lpstr>
      <vt:lpstr>Central Bank Omnipotence Network Map – February 2019</vt:lpstr>
      <vt:lpstr>Central Bank Omnipotence Attention – February 2019</vt:lpstr>
      <vt:lpstr>PowerPoint Presentation</vt:lpstr>
      <vt:lpstr>PowerPoint Presentation</vt:lpstr>
      <vt:lpstr>PowerPoint Presentation</vt:lpstr>
      <vt:lpstr>PowerPoint Presentation</vt:lpstr>
      <vt:lpstr>Trade and Tariffs Network Map – February 2019</vt:lpstr>
      <vt:lpstr>Trade and Tariffs Attention – February 2019</vt:lpstr>
      <vt:lpstr>PowerPoint Presentation</vt:lpstr>
      <vt:lpstr>PowerPoint Presentation</vt:lpstr>
      <vt:lpstr>PowerPoint Presentation</vt:lpstr>
      <vt:lpstr>PowerPoint Presentation</vt:lpstr>
      <vt:lpstr>US Fiscal Policy Network Map – February 2019</vt:lpstr>
      <vt:lpstr>US Fiscal Policy Attention – February 2019</vt:lpstr>
      <vt:lpstr>PowerPoint Presentation</vt:lpstr>
      <vt:lpstr>PowerPoint Presentation</vt:lpstr>
      <vt:lpstr>PowerPoint Presentation</vt:lpstr>
      <vt:lpstr>PowerPoint Presentation</vt:lpstr>
      <vt:lpstr>Credit Cycle Network Map – February 2019</vt:lpstr>
      <vt:lpstr>Credit Cycle Attention – February 2019</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2018</dc:title>
  <dc:creator>William Guinn</dc:creator>
  <cp:lastModifiedBy>William Guinn</cp:lastModifiedBy>
  <cp:revision>133</cp:revision>
  <dcterms:created xsi:type="dcterms:W3CDTF">2018-12-10T12:23:45Z</dcterms:created>
  <dcterms:modified xsi:type="dcterms:W3CDTF">2019-03-06T12:19:53Z</dcterms:modified>
</cp:coreProperties>
</file>